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1"/>
  </p:notesMasterIdLst>
  <p:handoutMasterIdLst>
    <p:handoutMasterId r:id="rId22"/>
  </p:handoutMasterIdLst>
  <p:sldIdLst>
    <p:sldId id="297" r:id="rId2"/>
    <p:sldId id="298" r:id="rId3"/>
    <p:sldId id="299" r:id="rId4"/>
    <p:sldId id="300" r:id="rId5"/>
    <p:sldId id="301" r:id="rId6"/>
    <p:sldId id="280" r:id="rId7"/>
    <p:sldId id="302" r:id="rId8"/>
    <p:sldId id="303" r:id="rId9"/>
    <p:sldId id="282" r:id="rId10"/>
    <p:sldId id="291" r:id="rId11"/>
    <p:sldId id="277" r:id="rId12"/>
    <p:sldId id="278" r:id="rId13"/>
    <p:sldId id="279" r:id="rId14"/>
    <p:sldId id="296" r:id="rId15"/>
    <p:sldId id="283" r:id="rId16"/>
    <p:sldId id="284" r:id="rId17"/>
    <p:sldId id="304" r:id="rId18"/>
    <p:sldId id="295" r:id="rId19"/>
    <p:sldId id="288" r:id="rId20"/>
  </p:sldIdLst>
  <p:sldSz cx="12192000" cy="6858000"/>
  <p:notesSz cx="6761163"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20AECB"/>
    <a:srgbClr val="FFCF38"/>
    <a:srgbClr val="232323"/>
    <a:srgbClr val="0F7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94660"/>
  </p:normalViewPr>
  <p:slideViewPr>
    <p:cSldViewPr snapToGrid="0">
      <p:cViewPr varScale="1">
        <p:scale>
          <a:sx n="70" d="100"/>
          <a:sy n="70" d="100"/>
        </p:scale>
        <p:origin x="58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CC41A-C02E-4377-BDE4-AE407520CDBF}" type="doc">
      <dgm:prSet loTypeId="urn:microsoft.com/office/officeart/2005/8/layout/lProcess1" loCatId="process" qsTypeId="urn:microsoft.com/office/officeart/2005/8/quickstyle/simple1" qsCatId="simple" csTypeId="urn:microsoft.com/office/officeart/2005/8/colors/colorful5" csCatId="colorful" phldr="1"/>
      <dgm:spPr/>
    </dgm:pt>
    <dgm:pt modelId="{F6263469-0E0A-44B0-BA85-B89D17C76DEE}">
      <dgm:prSet phldrT="[Текст]" custT="1"/>
      <dgm:spPr>
        <a:solidFill>
          <a:srgbClr val="FF0000"/>
        </a:solidFill>
      </dgm:spPr>
      <dgm:t>
        <a:bodyPr/>
        <a:lstStyle/>
        <a:p>
          <a:r>
            <a:rPr lang="en-US" sz="2000" b="1" i="0" u="none" strike="noStrike" cap="none" dirty="0" smtClean="0">
              <a:solidFill>
                <a:srgbClr val="000000"/>
              </a:solidFill>
              <a:latin typeface="Calibri"/>
              <a:ea typeface="Calibri"/>
              <a:cs typeface="Calibri"/>
              <a:sym typeface="Calibri"/>
            </a:rPr>
            <a:t>1.</a:t>
          </a:r>
          <a:r>
            <a:rPr lang="ru-RU" sz="2000" b="1" i="0" u="none" strike="noStrike" cap="none" dirty="0" smtClean="0">
              <a:solidFill>
                <a:srgbClr val="000000"/>
              </a:solidFill>
              <a:latin typeface="Calibri"/>
              <a:ea typeface="Calibri"/>
              <a:cs typeface="Calibri"/>
              <a:sym typeface="Calibri"/>
            </a:rPr>
            <a:t> </a:t>
          </a:r>
          <a:r>
            <a:rPr lang="en-US" sz="2000" b="1" i="0" u="none" strike="noStrike" cap="none" dirty="0" smtClean="0">
              <a:solidFill>
                <a:srgbClr val="000000"/>
              </a:solidFill>
              <a:latin typeface="Calibri"/>
              <a:sym typeface="Calibri"/>
            </a:rPr>
            <a:t>Analysis of required</a:t>
          </a:r>
        </a:p>
        <a:p>
          <a:r>
            <a:rPr lang="en-US" sz="2000" b="1" i="0" u="none" strike="noStrike" cap="none" dirty="0" smtClean="0">
              <a:solidFill>
                <a:srgbClr val="000000"/>
              </a:solidFill>
              <a:latin typeface="Calibri"/>
              <a:sym typeface="Calibri"/>
            </a:rPr>
            <a:t>needs and requirements</a:t>
          </a:r>
          <a:endParaRPr lang="ru-RU" sz="2000" b="1" i="0" u="none" strike="noStrike" cap="none" dirty="0" smtClean="0">
            <a:solidFill>
              <a:srgbClr val="000000"/>
            </a:solidFill>
            <a:latin typeface="Calibri"/>
            <a:sym typeface="Calibri"/>
          </a:endParaRPr>
        </a:p>
      </dgm:t>
    </dgm:pt>
    <dgm:pt modelId="{D5CDB3BE-2BDA-4E5B-B0CA-249E045A803D}" type="parTrans" cxnId="{FC8B16FD-2871-4FA5-B757-6D0A3867CD06}">
      <dgm:prSet/>
      <dgm:spPr/>
      <dgm:t>
        <a:bodyPr/>
        <a:lstStyle/>
        <a:p>
          <a:endParaRPr lang="ru-RU"/>
        </a:p>
      </dgm:t>
    </dgm:pt>
    <dgm:pt modelId="{7FFBAC77-2439-4979-83F6-F99D26A0B79D}" type="sibTrans" cxnId="{FC8B16FD-2871-4FA5-B757-6D0A3867CD06}">
      <dgm:prSet/>
      <dgm:spPr/>
      <dgm:t>
        <a:bodyPr/>
        <a:lstStyle/>
        <a:p>
          <a:endParaRPr lang="ru-RU"/>
        </a:p>
      </dgm:t>
    </dgm:pt>
    <dgm:pt modelId="{A4019F95-47E8-4F7B-8CEE-1BB8100AF172}">
      <dgm:prSet phldrT="[Текст]" custT="1"/>
      <dgm:spPr>
        <a:solidFill>
          <a:schemeClr val="accent1"/>
        </a:solidFill>
      </dgm:spPr>
      <dgm:t>
        <a:bodyPr/>
        <a:lstStyle/>
        <a:p>
          <a:r>
            <a:rPr lang="en-US" sz="2000" b="1" i="0" u="none" strike="noStrike" cap="none" dirty="0" smtClean="0">
              <a:solidFill>
                <a:srgbClr val="000000"/>
              </a:solidFill>
              <a:latin typeface="Calibri"/>
              <a:ea typeface="Calibri"/>
              <a:cs typeface="Calibri"/>
              <a:sym typeface="Calibri"/>
            </a:rPr>
            <a:t>2.</a:t>
          </a:r>
          <a:r>
            <a:rPr lang="ru-RU" sz="2000" b="1" i="0" u="none" strike="noStrike" cap="none" dirty="0" smtClean="0">
              <a:solidFill>
                <a:srgbClr val="000000"/>
              </a:solidFill>
              <a:latin typeface="Calibri"/>
              <a:ea typeface="Calibri"/>
              <a:cs typeface="Calibri"/>
              <a:sym typeface="Calibri"/>
            </a:rPr>
            <a:t> </a:t>
          </a:r>
          <a:r>
            <a:rPr lang="en-US" sz="2000" b="1" i="0" u="none" strike="noStrike" cap="none" dirty="0" smtClean="0">
              <a:solidFill>
                <a:srgbClr val="000000"/>
              </a:solidFill>
              <a:latin typeface="Calibri"/>
              <a:sym typeface="Calibri"/>
            </a:rPr>
            <a:t>Creation and development</a:t>
          </a:r>
        </a:p>
        <a:p>
          <a:r>
            <a:rPr lang="en-US" sz="2000" b="1" i="0" u="none" strike="noStrike" cap="none" dirty="0" smtClean="0">
              <a:solidFill>
                <a:srgbClr val="000000"/>
              </a:solidFill>
              <a:latin typeface="Calibri"/>
              <a:sym typeface="Calibri"/>
            </a:rPr>
            <a:t>of the Center and e-platform</a:t>
          </a:r>
          <a:endParaRPr lang="ru-RU" sz="2000" b="1" dirty="0"/>
        </a:p>
      </dgm:t>
    </dgm:pt>
    <dgm:pt modelId="{C4D23D2B-90C2-4ADC-9733-44D2A364E8A7}" type="parTrans" cxnId="{CEA0D3B1-2A16-4976-849A-5288A6953B98}">
      <dgm:prSet/>
      <dgm:spPr/>
      <dgm:t>
        <a:bodyPr/>
        <a:lstStyle/>
        <a:p>
          <a:endParaRPr lang="ru-RU"/>
        </a:p>
      </dgm:t>
    </dgm:pt>
    <dgm:pt modelId="{0A142877-30FA-430B-8C44-64CCC8835F34}" type="sibTrans" cxnId="{CEA0D3B1-2A16-4976-849A-5288A6953B98}">
      <dgm:prSet/>
      <dgm:spPr/>
      <dgm:t>
        <a:bodyPr/>
        <a:lstStyle/>
        <a:p>
          <a:endParaRPr lang="ru-RU"/>
        </a:p>
      </dgm:t>
    </dgm:pt>
    <dgm:pt modelId="{4E5B8790-0428-4953-B005-D5C1FFBF2373}">
      <dgm:prSet phldrT="[Текст]" custT="1"/>
      <dgm:spPr>
        <a:solidFill>
          <a:schemeClr val="accent1"/>
        </a:solidFill>
      </dgm:spPr>
      <dgm:t>
        <a:bodyPr/>
        <a:lstStyle/>
        <a:p>
          <a:r>
            <a:rPr lang="en-US" sz="2000" b="1" i="0" u="none" strike="noStrike" cap="none" dirty="0" smtClean="0">
              <a:solidFill>
                <a:srgbClr val="000000"/>
              </a:solidFill>
              <a:latin typeface="Calibri"/>
              <a:ea typeface="Calibri"/>
              <a:cs typeface="Calibri"/>
              <a:sym typeface="Calibri"/>
            </a:rPr>
            <a:t>3.</a:t>
          </a:r>
          <a:r>
            <a:rPr lang="ru-RU" sz="2000" b="1" i="0" u="none" strike="noStrike" cap="none" dirty="0" smtClean="0">
              <a:solidFill>
                <a:srgbClr val="000000"/>
              </a:solidFill>
              <a:latin typeface="Calibri"/>
              <a:ea typeface="Calibri"/>
              <a:cs typeface="Calibri"/>
              <a:sym typeface="Calibri"/>
            </a:rPr>
            <a:t> </a:t>
          </a:r>
          <a:r>
            <a:rPr lang="en-US" sz="2000" b="1" dirty="0" smtClean="0">
              <a:solidFill>
                <a:schemeClr val="dk1"/>
              </a:solidFill>
              <a:latin typeface="Calibri"/>
              <a:ea typeface="Calibri"/>
              <a:cs typeface="Calibri"/>
              <a:sym typeface="Calibri"/>
            </a:rPr>
            <a:t>Start and </a:t>
          </a:r>
          <a:r>
            <a:rPr lang="en-US" sz="2000" b="1" dirty="0" smtClean="0">
              <a:solidFill>
                <a:schemeClr val="dk1"/>
              </a:solidFill>
              <a:latin typeface="Calibri"/>
              <a:sym typeface="Calibri"/>
            </a:rPr>
            <a:t>sustainable development of the Center</a:t>
          </a:r>
          <a:endParaRPr lang="ru-RU" sz="2000" b="1" dirty="0"/>
        </a:p>
      </dgm:t>
    </dgm:pt>
    <dgm:pt modelId="{4B1586E2-0029-4729-A050-860F629CF3C2}" type="parTrans" cxnId="{4BF6FA1E-CADA-4AAD-A9AC-981AD0C41665}">
      <dgm:prSet/>
      <dgm:spPr/>
      <dgm:t>
        <a:bodyPr/>
        <a:lstStyle/>
        <a:p>
          <a:endParaRPr lang="ru-RU"/>
        </a:p>
      </dgm:t>
    </dgm:pt>
    <dgm:pt modelId="{C1651585-1556-4767-B0E5-08400D43A197}" type="sibTrans" cxnId="{4BF6FA1E-CADA-4AAD-A9AC-981AD0C41665}">
      <dgm:prSet/>
      <dgm:spPr/>
      <dgm:t>
        <a:bodyPr/>
        <a:lstStyle/>
        <a:p>
          <a:endParaRPr lang="ru-RU"/>
        </a:p>
      </dgm:t>
    </dgm:pt>
    <dgm:pt modelId="{B4D16940-975D-44B0-BAD9-7478CB08ED86}">
      <dgm:prSet phldrT="[Текст]" custT="1"/>
      <dgm:spPr/>
      <dgm:t>
        <a:bodyPr/>
        <a:lstStyle/>
        <a:p>
          <a:r>
            <a:rPr lang="en-US" sz="1400" i="1" dirty="0" smtClean="0">
              <a:solidFill>
                <a:srgbClr val="FF0000"/>
              </a:solidFill>
              <a:latin typeface="Calibri" panose="020F0502020204030204" pitchFamily="34" charset="0"/>
            </a:rPr>
            <a:t>Literature review</a:t>
          </a:r>
          <a:r>
            <a:rPr lang="ru-RU" sz="1400" i="1" dirty="0" smtClean="0">
              <a:solidFill>
                <a:srgbClr val="FF0000"/>
              </a:solidFill>
              <a:latin typeface="Calibri" panose="020F0502020204030204" pitchFamily="34" charset="0"/>
            </a:rPr>
            <a:t>, </a:t>
          </a:r>
          <a:r>
            <a:rPr lang="en-US" sz="1400" i="1" dirty="0" smtClean="0">
              <a:solidFill>
                <a:srgbClr val="FF0000"/>
              </a:solidFill>
              <a:latin typeface="Calibri" panose="020F0502020204030204" pitchFamily="34" charset="0"/>
            </a:rPr>
            <a:t>experience sharing</a:t>
          </a:r>
          <a:r>
            <a:rPr lang="ru-RU" sz="1400" i="1" dirty="0" smtClean="0">
              <a:solidFill>
                <a:srgbClr val="FF0000"/>
              </a:solidFill>
              <a:latin typeface="Calibri" panose="020F0502020204030204" pitchFamily="34" charset="0"/>
            </a:rPr>
            <a:t>, </a:t>
          </a:r>
          <a:r>
            <a:rPr lang="en-US" sz="1400" i="1" dirty="0" smtClean="0">
              <a:solidFill>
                <a:srgbClr val="FF0000"/>
              </a:solidFill>
              <a:latin typeface="Calibri" panose="020F0502020204030204" pitchFamily="34" charset="0"/>
            </a:rPr>
            <a:t>trainings</a:t>
          </a:r>
          <a:r>
            <a:rPr lang="ru-RU" sz="1400" i="1" dirty="0" smtClean="0">
              <a:solidFill>
                <a:srgbClr val="FF0000"/>
              </a:solidFill>
              <a:latin typeface="Calibri" panose="020F0502020204030204" pitchFamily="34" charset="0"/>
            </a:rPr>
            <a:t>, </a:t>
          </a:r>
          <a:r>
            <a:rPr lang="en-US" sz="1400" i="1" dirty="0" smtClean="0">
              <a:latin typeface="Calibri" panose="020F0502020204030204" pitchFamily="34" charset="0"/>
            </a:rPr>
            <a:t>Delphi research</a:t>
          </a:r>
          <a:endParaRPr lang="ru-RU" sz="1400" b="0" dirty="0"/>
        </a:p>
      </dgm:t>
    </dgm:pt>
    <dgm:pt modelId="{7B435395-44C4-4E2D-9C72-3F2A2ECDBF00}" type="parTrans" cxnId="{0EDDAE8A-0FA4-4CF1-AB56-80C3E3A7D087}">
      <dgm:prSet/>
      <dgm:spPr/>
      <dgm:t>
        <a:bodyPr/>
        <a:lstStyle/>
        <a:p>
          <a:endParaRPr lang="ru-RU"/>
        </a:p>
      </dgm:t>
    </dgm:pt>
    <dgm:pt modelId="{E2D49461-B965-4D8C-927C-E4030E3ACC5C}" type="sibTrans" cxnId="{0EDDAE8A-0FA4-4CF1-AB56-80C3E3A7D087}">
      <dgm:prSet/>
      <dgm:spPr/>
      <dgm:t>
        <a:bodyPr/>
        <a:lstStyle/>
        <a:p>
          <a:endParaRPr lang="ru-RU"/>
        </a:p>
      </dgm:t>
    </dgm:pt>
    <dgm:pt modelId="{D88E945D-A724-4CCB-96CC-DDF67472D689}">
      <dgm:prSet phldrT="[Текст]" custT="1"/>
      <dgm:spPr/>
      <dgm:t>
        <a:bodyPr/>
        <a:lstStyle/>
        <a:p>
          <a:r>
            <a:rPr lang="en-US" sz="1400" i="1" dirty="0" smtClean="0">
              <a:solidFill>
                <a:srgbClr val="FF0000"/>
              </a:solidFill>
              <a:latin typeface="Calibri" panose="020F0502020204030204" pitchFamily="34" charset="0"/>
            </a:rPr>
            <a:t>Choice of platform and interface design, </a:t>
          </a:r>
          <a:r>
            <a:rPr lang="en-US" sz="1400" i="1" dirty="0" smtClean="0">
              <a:latin typeface="Calibri" panose="020F0502020204030204" pitchFamily="34" charset="0"/>
            </a:rPr>
            <a:t>creation of a working group, master classes, selection and development of the optimal infrastructure of the Center</a:t>
          </a:r>
          <a:endParaRPr lang="ru-RU" sz="1400" dirty="0"/>
        </a:p>
      </dgm:t>
    </dgm:pt>
    <dgm:pt modelId="{95CF706E-28E1-47B1-AE71-4445C8BDA0FA}" type="parTrans" cxnId="{89D9C2C9-A74D-48E2-A1F8-A92046D1EE10}">
      <dgm:prSet/>
      <dgm:spPr/>
      <dgm:t>
        <a:bodyPr/>
        <a:lstStyle/>
        <a:p>
          <a:endParaRPr lang="ru-RU"/>
        </a:p>
      </dgm:t>
    </dgm:pt>
    <dgm:pt modelId="{B34536E6-1973-4220-B0D0-A5D3D4DCD446}" type="sibTrans" cxnId="{89D9C2C9-A74D-48E2-A1F8-A92046D1EE10}">
      <dgm:prSet/>
      <dgm:spPr/>
      <dgm:t>
        <a:bodyPr/>
        <a:lstStyle/>
        <a:p>
          <a:endParaRPr lang="ru-RU"/>
        </a:p>
      </dgm:t>
    </dgm:pt>
    <dgm:pt modelId="{B577947E-1A3C-46B8-9149-40F231D8DB1F}">
      <dgm:prSet phldrT="[Текст]" custT="1"/>
      <dgm:spPr/>
      <dgm:t>
        <a:bodyPr/>
        <a:lstStyle/>
        <a:p>
          <a:r>
            <a:rPr lang="en-US" sz="1400" i="1" dirty="0" smtClean="0">
              <a:latin typeface="Calibri" panose="020F0502020204030204" pitchFamily="34" charset="0"/>
            </a:rPr>
            <a:t>Pilot project, study of efficiency / convenience for users, sustainable development plan of the Center</a:t>
          </a:r>
          <a:endParaRPr lang="ru-RU" sz="1400" dirty="0"/>
        </a:p>
      </dgm:t>
    </dgm:pt>
    <dgm:pt modelId="{61E138EE-F1B1-4DD0-9653-6E0E1F1DCFEA}" type="parTrans" cxnId="{65667C9A-FEA1-43EF-9FA1-87A069B08775}">
      <dgm:prSet/>
      <dgm:spPr/>
      <dgm:t>
        <a:bodyPr/>
        <a:lstStyle/>
        <a:p>
          <a:endParaRPr lang="ru-RU"/>
        </a:p>
      </dgm:t>
    </dgm:pt>
    <dgm:pt modelId="{7BB13A06-DC5A-486B-804C-F3546C7E975A}" type="sibTrans" cxnId="{65667C9A-FEA1-43EF-9FA1-87A069B08775}">
      <dgm:prSet/>
      <dgm:spPr/>
      <dgm:t>
        <a:bodyPr/>
        <a:lstStyle/>
        <a:p>
          <a:endParaRPr lang="ru-RU"/>
        </a:p>
      </dgm:t>
    </dgm:pt>
    <dgm:pt modelId="{F175E9BB-5409-4C82-ADE3-60B523CC4BD5}" type="pres">
      <dgm:prSet presAssocID="{B8BCC41A-C02E-4377-BDE4-AE407520CDBF}" presName="Name0" presStyleCnt="0">
        <dgm:presLayoutVars>
          <dgm:dir/>
          <dgm:animLvl val="lvl"/>
          <dgm:resizeHandles val="exact"/>
        </dgm:presLayoutVars>
      </dgm:prSet>
      <dgm:spPr/>
    </dgm:pt>
    <dgm:pt modelId="{1F3E3781-5547-4080-9C28-A8FD2123D38A}" type="pres">
      <dgm:prSet presAssocID="{F6263469-0E0A-44B0-BA85-B89D17C76DEE}" presName="vertFlow" presStyleCnt="0"/>
      <dgm:spPr/>
    </dgm:pt>
    <dgm:pt modelId="{7EA0763A-39AA-4233-84F1-6D0C901C77A7}" type="pres">
      <dgm:prSet presAssocID="{F6263469-0E0A-44B0-BA85-B89D17C76DEE}" presName="header" presStyleLbl="node1" presStyleIdx="0" presStyleCnt="3" custScaleX="1002274" custScaleY="1242988" custLinFactNeighborX="36"/>
      <dgm:spPr/>
      <dgm:t>
        <a:bodyPr/>
        <a:lstStyle/>
        <a:p>
          <a:endParaRPr lang="ru-RU"/>
        </a:p>
      </dgm:t>
    </dgm:pt>
    <dgm:pt modelId="{6508C88C-A97E-4933-9E10-7DCB7E215A40}" type="pres">
      <dgm:prSet presAssocID="{7B435395-44C4-4E2D-9C72-3F2A2ECDBF00}" presName="parTrans" presStyleLbl="sibTrans2D1" presStyleIdx="0" presStyleCnt="3"/>
      <dgm:spPr/>
      <dgm:t>
        <a:bodyPr/>
        <a:lstStyle/>
        <a:p>
          <a:endParaRPr lang="ru-RU"/>
        </a:p>
      </dgm:t>
    </dgm:pt>
    <dgm:pt modelId="{25F188E9-740F-4776-87EB-EF6C48AFF07C}" type="pres">
      <dgm:prSet presAssocID="{B4D16940-975D-44B0-BAD9-7478CB08ED86}" presName="child" presStyleLbl="alignAccFollowNode1" presStyleIdx="0" presStyleCnt="3" custScaleX="1002274" custScaleY="1242988" custLinFactY="200000" custLinFactNeighborY="258108">
        <dgm:presLayoutVars>
          <dgm:chMax val="0"/>
          <dgm:bulletEnabled val="1"/>
        </dgm:presLayoutVars>
      </dgm:prSet>
      <dgm:spPr/>
      <dgm:t>
        <a:bodyPr/>
        <a:lstStyle/>
        <a:p>
          <a:endParaRPr lang="ru-RU"/>
        </a:p>
      </dgm:t>
    </dgm:pt>
    <dgm:pt modelId="{DDD3EF2B-CA49-407D-A569-4677443D26ED}" type="pres">
      <dgm:prSet presAssocID="{F6263469-0E0A-44B0-BA85-B89D17C76DEE}" presName="hSp" presStyleCnt="0"/>
      <dgm:spPr/>
    </dgm:pt>
    <dgm:pt modelId="{838A17A6-DE98-466A-8290-E76FD361ACB2}" type="pres">
      <dgm:prSet presAssocID="{A4019F95-47E8-4F7B-8CEE-1BB8100AF172}" presName="vertFlow" presStyleCnt="0"/>
      <dgm:spPr/>
    </dgm:pt>
    <dgm:pt modelId="{C980BBD2-4EC9-4108-82E6-C7711BDB4FE8}" type="pres">
      <dgm:prSet presAssocID="{A4019F95-47E8-4F7B-8CEE-1BB8100AF172}" presName="header" presStyleLbl="node1" presStyleIdx="1" presStyleCnt="3" custScaleX="1002274" custScaleY="1242988" custLinFactNeighborX="36"/>
      <dgm:spPr/>
      <dgm:t>
        <a:bodyPr/>
        <a:lstStyle/>
        <a:p>
          <a:endParaRPr lang="ru-RU"/>
        </a:p>
      </dgm:t>
    </dgm:pt>
    <dgm:pt modelId="{1AC1C8A0-5F42-49FD-A983-68D016A6168A}" type="pres">
      <dgm:prSet presAssocID="{95CF706E-28E1-47B1-AE71-4445C8BDA0FA}" presName="parTrans" presStyleLbl="sibTrans2D1" presStyleIdx="1" presStyleCnt="3"/>
      <dgm:spPr/>
      <dgm:t>
        <a:bodyPr/>
        <a:lstStyle/>
        <a:p>
          <a:endParaRPr lang="ru-RU"/>
        </a:p>
      </dgm:t>
    </dgm:pt>
    <dgm:pt modelId="{1B0F98FA-ED9C-43A7-9207-08110BFDFDEA}" type="pres">
      <dgm:prSet presAssocID="{D88E945D-A724-4CCB-96CC-DDF67472D689}" presName="child" presStyleLbl="alignAccFollowNode1" presStyleIdx="1" presStyleCnt="3" custScaleX="1002274" custScaleY="1242988" custLinFactY="200000" custLinFactNeighborY="258108">
        <dgm:presLayoutVars>
          <dgm:chMax val="0"/>
          <dgm:bulletEnabled val="1"/>
        </dgm:presLayoutVars>
      </dgm:prSet>
      <dgm:spPr/>
      <dgm:t>
        <a:bodyPr/>
        <a:lstStyle/>
        <a:p>
          <a:endParaRPr lang="ru-RU"/>
        </a:p>
      </dgm:t>
    </dgm:pt>
    <dgm:pt modelId="{C7A24B0B-03E2-4416-9433-636E79BB9527}" type="pres">
      <dgm:prSet presAssocID="{A4019F95-47E8-4F7B-8CEE-1BB8100AF172}" presName="hSp" presStyleCnt="0"/>
      <dgm:spPr/>
    </dgm:pt>
    <dgm:pt modelId="{00B806FA-75DD-4817-889E-7403453CDA2E}" type="pres">
      <dgm:prSet presAssocID="{4E5B8790-0428-4953-B005-D5C1FFBF2373}" presName="vertFlow" presStyleCnt="0"/>
      <dgm:spPr/>
    </dgm:pt>
    <dgm:pt modelId="{C0DD0F72-363C-4F4E-A618-D01B6D3F1602}" type="pres">
      <dgm:prSet presAssocID="{4E5B8790-0428-4953-B005-D5C1FFBF2373}" presName="header" presStyleLbl="node1" presStyleIdx="2" presStyleCnt="3" custScaleX="1002274" custScaleY="1242988" custLinFactNeighborX="-1457"/>
      <dgm:spPr/>
      <dgm:t>
        <a:bodyPr/>
        <a:lstStyle/>
        <a:p>
          <a:endParaRPr lang="ru-RU"/>
        </a:p>
      </dgm:t>
    </dgm:pt>
    <dgm:pt modelId="{52D5A5F2-29D3-483F-9CAF-6FB6AE4185E0}" type="pres">
      <dgm:prSet presAssocID="{61E138EE-F1B1-4DD0-9653-6E0E1F1DCFEA}" presName="parTrans" presStyleLbl="sibTrans2D1" presStyleIdx="2" presStyleCnt="3"/>
      <dgm:spPr/>
      <dgm:t>
        <a:bodyPr/>
        <a:lstStyle/>
        <a:p>
          <a:endParaRPr lang="ru-RU"/>
        </a:p>
      </dgm:t>
    </dgm:pt>
    <dgm:pt modelId="{D8C5DE1B-F094-45EE-99DC-518EE6CC597B}" type="pres">
      <dgm:prSet presAssocID="{B577947E-1A3C-46B8-9149-40F231D8DB1F}" presName="child" presStyleLbl="alignAccFollowNode1" presStyleIdx="2" presStyleCnt="3" custScaleX="1002274" custScaleY="1242988" custLinFactY="200000" custLinFactNeighborX="36" custLinFactNeighborY="258108">
        <dgm:presLayoutVars>
          <dgm:chMax val="0"/>
          <dgm:bulletEnabled val="1"/>
        </dgm:presLayoutVars>
      </dgm:prSet>
      <dgm:spPr/>
      <dgm:t>
        <a:bodyPr/>
        <a:lstStyle/>
        <a:p>
          <a:endParaRPr lang="ru-RU"/>
        </a:p>
      </dgm:t>
    </dgm:pt>
  </dgm:ptLst>
  <dgm:cxnLst>
    <dgm:cxn modelId="{4BF6FA1E-CADA-4AAD-A9AC-981AD0C41665}" srcId="{B8BCC41A-C02E-4377-BDE4-AE407520CDBF}" destId="{4E5B8790-0428-4953-B005-D5C1FFBF2373}" srcOrd="2" destOrd="0" parTransId="{4B1586E2-0029-4729-A050-860F629CF3C2}" sibTransId="{C1651585-1556-4767-B0E5-08400D43A197}"/>
    <dgm:cxn modelId="{0EDDAE8A-0FA4-4CF1-AB56-80C3E3A7D087}" srcId="{F6263469-0E0A-44B0-BA85-B89D17C76DEE}" destId="{B4D16940-975D-44B0-BAD9-7478CB08ED86}" srcOrd="0" destOrd="0" parTransId="{7B435395-44C4-4E2D-9C72-3F2A2ECDBF00}" sibTransId="{E2D49461-B965-4D8C-927C-E4030E3ACC5C}"/>
    <dgm:cxn modelId="{89D9C2C9-A74D-48E2-A1F8-A92046D1EE10}" srcId="{A4019F95-47E8-4F7B-8CEE-1BB8100AF172}" destId="{D88E945D-A724-4CCB-96CC-DDF67472D689}" srcOrd="0" destOrd="0" parTransId="{95CF706E-28E1-47B1-AE71-4445C8BDA0FA}" sibTransId="{B34536E6-1973-4220-B0D0-A5D3D4DCD446}"/>
    <dgm:cxn modelId="{57F55BD7-EB37-4694-942A-5E9B903B4D81}" type="presOf" srcId="{D88E945D-A724-4CCB-96CC-DDF67472D689}" destId="{1B0F98FA-ED9C-43A7-9207-08110BFDFDEA}" srcOrd="0" destOrd="0" presId="urn:microsoft.com/office/officeart/2005/8/layout/lProcess1"/>
    <dgm:cxn modelId="{BEBD3E84-687A-407F-94AF-10CB931913D2}" type="presOf" srcId="{4E5B8790-0428-4953-B005-D5C1FFBF2373}" destId="{C0DD0F72-363C-4F4E-A618-D01B6D3F1602}" srcOrd="0" destOrd="0" presId="urn:microsoft.com/office/officeart/2005/8/layout/lProcess1"/>
    <dgm:cxn modelId="{301F3EE9-3718-43AD-8002-3F6B841E8DA9}" type="presOf" srcId="{B8BCC41A-C02E-4377-BDE4-AE407520CDBF}" destId="{F175E9BB-5409-4C82-ADE3-60B523CC4BD5}" srcOrd="0" destOrd="0" presId="urn:microsoft.com/office/officeart/2005/8/layout/lProcess1"/>
    <dgm:cxn modelId="{65667C9A-FEA1-43EF-9FA1-87A069B08775}" srcId="{4E5B8790-0428-4953-B005-D5C1FFBF2373}" destId="{B577947E-1A3C-46B8-9149-40F231D8DB1F}" srcOrd="0" destOrd="0" parTransId="{61E138EE-F1B1-4DD0-9653-6E0E1F1DCFEA}" sibTransId="{7BB13A06-DC5A-486B-804C-F3546C7E975A}"/>
    <dgm:cxn modelId="{8A61634D-A08F-497A-9CAD-FB8CB0B26400}" type="presOf" srcId="{95CF706E-28E1-47B1-AE71-4445C8BDA0FA}" destId="{1AC1C8A0-5F42-49FD-A983-68D016A6168A}" srcOrd="0" destOrd="0" presId="urn:microsoft.com/office/officeart/2005/8/layout/lProcess1"/>
    <dgm:cxn modelId="{86A3D940-E965-46E8-9452-5C63B9D488AC}" type="presOf" srcId="{7B435395-44C4-4E2D-9C72-3F2A2ECDBF00}" destId="{6508C88C-A97E-4933-9E10-7DCB7E215A40}" srcOrd="0" destOrd="0" presId="urn:microsoft.com/office/officeart/2005/8/layout/lProcess1"/>
    <dgm:cxn modelId="{63C83324-622F-4CA6-8DE6-D1165347A71F}" type="presOf" srcId="{61E138EE-F1B1-4DD0-9653-6E0E1F1DCFEA}" destId="{52D5A5F2-29D3-483F-9CAF-6FB6AE4185E0}" srcOrd="0" destOrd="0" presId="urn:microsoft.com/office/officeart/2005/8/layout/lProcess1"/>
    <dgm:cxn modelId="{368A3C4B-6BF6-4C72-80A3-BA17BBBE30CD}" type="presOf" srcId="{B4D16940-975D-44B0-BAD9-7478CB08ED86}" destId="{25F188E9-740F-4776-87EB-EF6C48AFF07C}" srcOrd="0" destOrd="0" presId="urn:microsoft.com/office/officeart/2005/8/layout/lProcess1"/>
    <dgm:cxn modelId="{967D3FAC-C8B2-4545-B343-1BD0F4DF880C}" type="presOf" srcId="{F6263469-0E0A-44B0-BA85-B89D17C76DEE}" destId="{7EA0763A-39AA-4233-84F1-6D0C901C77A7}" srcOrd="0" destOrd="0" presId="urn:microsoft.com/office/officeart/2005/8/layout/lProcess1"/>
    <dgm:cxn modelId="{9F6CD306-43B4-4CEC-B935-22292B045034}" type="presOf" srcId="{B577947E-1A3C-46B8-9149-40F231D8DB1F}" destId="{D8C5DE1B-F094-45EE-99DC-518EE6CC597B}" srcOrd="0" destOrd="0" presId="urn:microsoft.com/office/officeart/2005/8/layout/lProcess1"/>
    <dgm:cxn modelId="{CEA0D3B1-2A16-4976-849A-5288A6953B98}" srcId="{B8BCC41A-C02E-4377-BDE4-AE407520CDBF}" destId="{A4019F95-47E8-4F7B-8CEE-1BB8100AF172}" srcOrd="1" destOrd="0" parTransId="{C4D23D2B-90C2-4ADC-9733-44D2A364E8A7}" sibTransId="{0A142877-30FA-430B-8C44-64CCC8835F34}"/>
    <dgm:cxn modelId="{E2040D06-AFDF-42D7-B51B-05F5408C59D4}" type="presOf" srcId="{A4019F95-47E8-4F7B-8CEE-1BB8100AF172}" destId="{C980BBD2-4EC9-4108-82E6-C7711BDB4FE8}" srcOrd="0" destOrd="0" presId="urn:microsoft.com/office/officeart/2005/8/layout/lProcess1"/>
    <dgm:cxn modelId="{FC8B16FD-2871-4FA5-B757-6D0A3867CD06}" srcId="{B8BCC41A-C02E-4377-BDE4-AE407520CDBF}" destId="{F6263469-0E0A-44B0-BA85-B89D17C76DEE}" srcOrd="0" destOrd="0" parTransId="{D5CDB3BE-2BDA-4E5B-B0CA-249E045A803D}" sibTransId="{7FFBAC77-2439-4979-83F6-F99D26A0B79D}"/>
    <dgm:cxn modelId="{8A0B7EEA-0923-4CBB-B09A-D724015A2272}" type="presParOf" srcId="{F175E9BB-5409-4C82-ADE3-60B523CC4BD5}" destId="{1F3E3781-5547-4080-9C28-A8FD2123D38A}" srcOrd="0" destOrd="0" presId="urn:microsoft.com/office/officeart/2005/8/layout/lProcess1"/>
    <dgm:cxn modelId="{B4346DC5-0B83-41CB-B03C-87368667683C}" type="presParOf" srcId="{1F3E3781-5547-4080-9C28-A8FD2123D38A}" destId="{7EA0763A-39AA-4233-84F1-6D0C901C77A7}" srcOrd="0" destOrd="0" presId="urn:microsoft.com/office/officeart/2005/8/layout/lProcess1"/>
    <dgm:cxn modelId="{107F2694-D8C5-44FE-BE9E-65D888F2E8D2}" type="presParOf" srcId="{1F3E3781-5547-4080-9C28-A8FD2123D38A}" destId="{6508C88C-A97E-4933-9E10-7DCB7E215A40}" srcOrd="1" destOrd="0" presId="urn:microsoft.com/office/officeart/2005/8/layout/lProcess1"/>
    <dgm:cxn modelId="{F6C8B301-E5BF-42F9-A90A-6592E53B44BA}" type="presParOf" srcId="{1F3E3781-5547-4080-9C28-A8FD2123D38A}" destId="{25F188E9-740F-4776-87EB-EF6C48AFF07C}" srcOrd="2" destOrd="0" presId="urn:microsoft.com/office/officeart/2005/8/layout/lProcess1"/>
    <dgm:cxn modelId="{7ACC6B71-4FA2-4A76-A1E7-96404369ED99}" type="presParOf" srcId="{F175E9BB-5409-4C82-ADE3-60B523CC4BD5}" destId="{DDD3EF2B-CA49-407D-A569-4677443D26ED}" srcOrd="1" destOrd="0" presId="urn:microsoft.com/office/officeart/2005/8/layout/lProcess1"/>
    <dgm:cxn modelId="{B40622CA-CAF6-4C46-96ED-63D30E8C533D}" type="presParOf" srcId="{F175E9BB-5409-4C82-ADE3-60B523CC4BD5}" destId="{838A17A6-DE98-466A-8290-E76FD361ACB2}" srcOrd="2" destOrd="0" presId="urn:microsoft.com/office/officeart/2005/8/layout/lProcess1"/>
    <dgm:cxn modelId="{5BDEF502-0828-43B2-AEB6-CEC77C13C58A}" type="presParOf" srcId="{838A17A6-DE98-466A-8290-E76FD361ACB2}" destId="{C980BBD2-4EC9-4108-82E6-C7711BDB4FE8}" srcOrd="0" destOrd="0" presId="urn:microsoft.com/office/officeart/2005/8/layout/lProcess1"/>
    <dgm:cxn modelId="{BDB047E9-F7AA-455D-B6AE-364AD0D34BF8}" type="presParOf" srcId="{838A17A6-DE98-466A-8290-E76FD361ACB2}" destId="{1AC1C8A0-5F42-49FD-A983-68D016A6168A}" srcOrd="1" destOrd="0" presId="urn:microsoft.com/office/officeart/2005/8/layout/lProcess1"/>
    <dgm:cxn modelId="{40B41628-2A5F-4011-87AE-5225D461B12D}" type="presParOf" srcId="{838A17A6-DE98-466A-8290-E76FD361ACB2}" destId="{1B0F98FA-ED9C-43A7-9207-08110BFDFDEA}" srcOrd="2" destOrd="0" presId="urn:microsoft.com/office/officeart/2005/8/layout/lProcess1"/>
    <dgm:cxn modelId="{B6CAD3CF-E354-468F-B0FC-DDF122A67D5C}" type="presParOf" srcId="{F175E9BB-5409-4C82-ADE3-60B523CC4BD5}" destId="{C7A24B0B-03E2-4416-9433-636E79BB9527}" srcOrd="3" destOrd="0" presId="urn:microsoft.com/office/officeart/2005/8/layout/lProcess1"/>
    <dgm:cxn modelId="{51CC8325-F73B-413D-8E39-4EB5EEDA033F}" type="presParOf" srcId="{F175E9BB-5409-4C82-ADE3-60B523CC4BD5}" destId="{00B806FA-75DD-4817-889E-7403453CDA2E}" srcOrd="4" destOrd="0" presId="urn:microsoft.com/office/officeart/2005/8/layout/lProcess1"/>
    <dgm:cxn modelId="{8AF4BE28-1DBE-415C-BC7B-189168F54FDA}" type="presParOf" srcId="{00B806FA-75DD-4817-889E-7403453CDA2E}" destId="{C0DD0F72-363C-4F4E-A618-D01B6D3F1602}" srcOrd="0" destOrd="0" presId="urn:microsoft.com/office/officeart/2005/8/layout/lProcess1"/>
    <dgm:cxn modelId="{C30A1662-F306-4189-9B34-C1FB9794469E}" type="presParOf" srcId="{00B806FA-75DD-4817-889E-7403453CDA2E}" destId="{52D5A5F2-29D3-483F-9CAF-6FB6AE4185E0}" srcOrd="1" destOrd="0" presId="urn:microsoft.com/office/officeart/2005/8/layout/lProcess1"/>
    <dgm:cxn modelId="{19FC2FB9-5077-44C3-AC1D-43579952B6CC}" type="presParOf" srcId="{00B806FA-75DD-4817-889E-7403453CDA2E}" destId="{D8C5DE1B-F094-45EE-99DC-518EE6CC597B}"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131" cy="4981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565" y="0"/>
            <a:ext cx="2930131" cy="498113"/>
          </a:xfrm>
          <a:prstGeom prst="rect">
            <a:avLst/>
          </a:prstGeom>
        </p:spPr>
        <p:txBody>
          <a:bodyPr vert="horz" lIns="91440" tIns="45720" rIns="91440" bIns="45720" rtlCol="0"/>
          <a:lstStyle>
            <a:lvl1pPr algn="r">
              <a:defRPr sz="1200"/>
            </a:lvl1pPr>
          </a:lstStyle>
          <a:p>
            <a:fld id="{17C60BD7-4395-4F61-9247-4709267DD20C}" type="datetimeFigureOut">
              <a:rPr lang="ru-RU" smtClean="0"/>
              <a:t>23.06.2018</a:t>
            </a:fld>
            <a:endParaRPr lang="ru-RU"/>
          </a:p>
        </p:txBody>
      </p:sp>
      <p:sp>
        <p:nvSpPr>
          <p:cNvPr id="4" name="Нижний колонтитул 3"/>
          <p:cNvSpPr>
            <a:spLocks noGrp="1"/>
          </p:cNvSpPr>
          <p:nvPr>
            <p:ph type="ftr" sz="quarter" idx="2"/>
          </p:nvPr>
        </p:nvSpPr>
        <p:spPr>
          <a:xfrm>
            <a:off x="0" y="9444402"/>
            <a:ext cx="2930131" cy="4981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565" y="9444402"/>
            <a:ext cx="2930131" cy="498111"/>
          </a:xfrm>
          <a:prstGeom prst="rect">
            <a:avLst/>
          </a:prstGeom>
        </p:spPr>
        <p:txBody>
          <a:bodyPr vert="horz" lIns="91440" tIns="45720" rIns="91440" bIns="45720" rtlCol="0" anchor="b"/>
          <a:lstStyle>
            <a:lvl1pPr algn="r">
              <a:defRPr sz="1200"/>
            </a:lvl1pPr>
          </a:lstStyle>
          <a:p>
            <a:fld id="{50F38BEB-FF4D-44ED-804F-845C8F7CD3B0}" type="slidenum">
              <a:rPr lang="ru-RU" smtClean="0"/>
              <a:t>‹#›</a:t>
            </a:fld>
            <a:endParaRPr lang="ru-RU"/>
          </a:p>
        </p:txBody>
      </p:sp>
    </p:spTree>
    <p:extLst>
      <p:ext uri="{BB962C8B-B14F-4D97-AF65-F5344CB8AC3E}">
        <p14:creationId xmlns:p14="http://schemas.microsoft.com/office/powerpoint/2010/main" val="309401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6117" y="4722694"/>
            <a:ext cx="5408930" cy="4474131"/>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35734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76117" y="4722694"/>
            <a:ext cx="5408930" cy="4474131"/>
          </a:xfrm>
          <a:prstGeom prst="rect">
            <a:avLst/>
          </a:prstGeom>
          <a:noFill/>
          <a:ln>
            <a:noFill/>
          </a:ln>
        </p:spPr>
        <p:txBody>
          <a:bodyPr spcFirstLastPara="1" wrap="square" lIns="96625" tIns="96625" rIns="96625" bIns="966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7" name="Shape 47"/>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016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33859" y="4497804"/>
            <a:ext cx="5070872" cy="4261077"/>
          </a:xfrm>
          <a:prstGeom prst="rect">
            <a:avLst/>
          </a:prstGeom>
        </p:spPr>
        <p:txBody>
          <a:bodyPr wrap="square" lIns="91425" tIns="91425" rIns="91425" bIns="91425" anchor="t" anchorCtr="0">
            <a:noAutofit/>
          </a:bodyPr>
          <a:lstStyle/>
          <a:p>
            <a:pPr marL="0" lvl="0" indent="69850">
              <a:spcBef>
                <a:spcPts val="0"/>
              </a:spcBef>
              <a:buNone/>
            </a:pPr>
            <a:endParaRPr/>
          </a:p>
        </p:txBody>
      </p:sp>
      <p:sp>
        <p:nvSpPr>
          <p:cNvPr id="66" name="Shape 66"/>
          <p:cNvSpPr>
            <a:spLocks noGrp="1" noRot="1" noChangeAspect="1"/>
          </p:cNvSpPr>
          <p:nvPr>
            <p:ph type="sldImg" idx="2"/>
          </p:nvPr>
        </p:nvSpPr>
        <p:spPr>
          <a:xfrm>
            <a:off x="14288" y="709613"/>
            <a:ext cx="6310312" cy="35512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40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55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63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73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29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Shape 152"/>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55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78" name="Shape 78"/>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5" name="Shape 85"/>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76117" y="4722694"/>
            <a:ext cx="5408930" cy="4474131"/>
          </a:xfrm>
          <a:prstGeom prst="rect">
            <a:avLst/>
          </a:prstGeom>
          <a:noFill/>
          <a:ln>
            <a:noFill/>
          </a:ln>
        </p:spPr>
        <p:txBody>
          <a:bodyPr spcFirstLastPara="1" wrap="square" lIns="96625" tIns="96625" rIns="96625" bIns="966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277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93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28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6009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4" name="Shape 124"/>
          <p:cNvSpPr>
            <a:spLocks noGrp="1" noRot="1" noChangeAspect="1"/>
          </p:cNvSpPr>
          <p:nvPr>
            <p:ph type="sldImg" idx="2"/>
          </p:nvPr>
        </p:nvSpPr>
        <p:spPr>
          <a:xfrm>
            <a:off x="66675"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6604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11"/>
        <p:cNvGrpSpPr/>
        <p:nvPr/>
      </p:nvGrpSpPr>
      <p:grpSpPr>
        <a:xfrm>
          <a:off x="0" y="0"/>
          <a:ext cx="0" cy="0"/>
          <a:chOff x="0" y="0"/>
          <a:chExt cx="0" cy="0"/>
        </a:xfrm>
      </p:grpSpPr>
      <p:sp>
        <p:nvSpPr>
          <p:cNvPr id="12" name="Shape 12"/>
          <p:cNvSpPr/>
          <p:nvPr/>
        </p:nvSpPr>
        <p:spPr>
          <a:xfrm>
            <a:off x="0" y="-137160"/>
            <a:ext cx="12192000" cy="6995160"/>
          </a:xfrm>
          <a:prstGeom prst="rect">
            <a:avLst/>
          </a:prstGeom>
          <a:gradFill>
            <a:gsLst>
              <a:gs pos="0">
                <a:srgbClr val="0093DD"/>
              </a:gs>
              <a:gs pos="50000">
                <a:srgbClr val="004B7E"/>
              </a:gs>
              <a:gs pos="100000">
                <a:srgbClr val="005A98"/>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Shape 13"/>
          <p:cNvSpPr txBox="1">
            <a:spLocks noGrp="1"/>
          </p:cNvSpPr>
          <p:nvPr>
            <p:ph type="ctrTitle"/>
          </p:nvPr>
        </p:nvSpPr>
        <p:spPr>
          <a:xfrm>
            <a:off x="1929383" y="1179575"/>
            <a:ext cx="8738615" cy="198291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 name="Shape 14"/>
          <p:cNvSpPr txBox="1">
            <a:spLocks noGrp="1"/>
          </p:cNvSpPr>
          <p:nvPr>
            <p:ph type="subTitle" idx="1"/>
          </p:nvPr>
        </p:nvSpPr>
        <p:spPr>
          <a:xfrm>
            <a:off x="1929383" y="3238829"/>
            <a:ext cx="8738616" cy="1655762"/>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rgbClr val="3A3838"/>
              </a:buClr>
              <a:buSzPts val="2000"/>
              <a:buFont typeface="Arial"/>
              <a:buNone/>
              <a:defRPr sz="2000" b="0" i="0" u="none" strike="noStrike" cap="none">
                <a:solidFill>
                  <a:srgbClr val="3A3838"/>
                </a:solidFill>
                <a:latin typeface="Calibri"/>
                <a:ea typeface="Calibri"/>
                <a:cs typeface="Calibri"/>
                <a:sym typeface="Calibri"/>
              </a:defRPr>
            </a:lvl2pPr>
            <a:lvl3pPr marR="0" lvl="2" algn="ctr" rtl="0">
              <a:lnSpc>
                <a:spcPct val="90000"/>
              </a:lnSpc>
              <a:spcBef>
                <a:spcPts val="500"/>
              </a:spcBef>
              <a:spcAft>
                <a:spcPts val="0"/>
              </a:spcAft>
              <a:buClr>
                <a:srgbClr val="3A3838"/>
              </a:buClr>
              <a:buSzPts val="1800"/>
              <a:buFont typeface="Arial"/>
              <a:buNone/>
              <a:defRPr sz="1800" b="0" i="0" u="none" strike="noStrike" cap="none">
                <a:solidFill>
                  <a:srgbClr val="3A3838"/>
                </a:solidFill>
                <a:latin typeface="Calibri"/>
                <a:ea typeface="Calibri"/>
                <a:cs typeface="Calibri"/>
                <a:sym typeface="Calibri"/>
              </a:defRPr>
            </a:lvl3pPr>
            <a:lvl4pPr marR="0" lvl="3" algn="ctr" rtl="0">
              <a:lnSpc>
                <a:spcPct val="90000"/>
              </a:lnSpc>
              <a:spcBef>
                <a:spcPts val="500"/>
              </a:spcBef>
              <a:spcAft>
                <a:spcPts val="0"/>
              </a:spcAft>
              <a:buClr>
                <a:srgbClr val="3A3838"/>
              </a:buClr>
              <a:buSzPts val="1600"/>
              <a:buFont typeface="Arial"/>
              <a:buNone/>
              <a:defRPr sz="1600" b="0" i="0" u="none" strike="noStrike" cap="none">
                <a:solidFill>
                  <a:srgbClr val="3A3838"/>
                </a:solidFill>
                <a:latin typeface="Calibri"/>
                <a:ea typeface="Calibri"/>
                <a:cs typeface="Calibri"/>
                <a:sym typeface="Calibri"/>
              </a:defRPr>
            </a:lvl4pPr>
            <a:lvl5pPr marR="0" lvl="4" algn="ctr" rtl="0">
              <a:lnSpc>
                <a:spcPct val="90000"/>
              </a:lnSpc>
              <a:spcBef>
                <a:spcPts val="500"/>
              </a:spcBef>
              <a:spcAft>
                <a:spcPts val="0"/>
              </a:spcAft>
              <a:buClr>
                <a:srgbClr val="3A3838"/>
              </a:buClr>
              <a:buSzPts val="1600"/>
              <a:buFont typeface="Arial"/>
              <a:buNone/>
              <a:defRPr sz="1600" b="0" i="0" u="none" strike="noStrike" cap="none">
                <a:solidFill>
                  <a:srgbClr val="3A3838"/>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 name="Shape 15"/>
          <p:cNvSpPr/>
          <p:nvPr/>
        </p:nvSpPr>
        <p:spPr>
          <a:xfrm>
            <a:off x="0" y="5299331"/>
            <a:ext cx="12192000" cy="1124712"/>
          </a:xfrm>
          <a:prstGeom prst="rect">
            <a:avLst/>
          </a:prstGeom>
          <a:solidFill>
            <a:schemeClr val="lt1"/>
          </a:solidFill>
          <a:ln w="12700" cap="flat" cmpd="sng">
            <a:solidFill>
              <a:schemeClr val="lt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Shape 16"/>
          <p:cNvSpPr txBox="1"/>
          <p:nvPr/>
        </p:nvSpPr>
        <p:spPr>
          <a:xfrm>
            <a:off x="2949677" y="5570141"/>
            <a:ext cx="924232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fi-FI" sz="1800" b="0" i="0" u="none" strike="noStrike" cap="none" dirty="0" err="1">
                <a:solidFill>
                  <a:srgbClr val="000000"/>
                </a:solidFill>
                <a:latin typeface="Calibri"/>
                <a:ea typeface="Calibri"/>
                <a:cs typeface="Calibri"/>
                <a:sym typeface="Calibri"/>
              </a:rPr>
              <a:t>Promoting</a:t>
            </a:r>
            <a:r>
              <a:rPr lang="fi-FI" sz="1800" b="0" i="0" u="none" strike="noStrike" cap="none" dirty="0">
                <a:solidFill>
                  <a:srgbClr val="000000"/>
                </a:solidFill>
                <a:latin typeface="Calibri"/>
                <a:ea typeface="Calibri"/>
                <a:cs typeface="Calibri"/>
                <a:sym typeface="Calibri"/>
              </a:rPr>
              <a:t> </a:t>
            </a:r>
            <a:r>
              <a:rPr lang="fi-FI" sz="1800" b="0" i="0" u="none" strike="noStrike" cap="none" dirty="0" err="1">
                <a:solidFill>
                  <a:srgbClr val="000000"/>
                </a:solidFill>
                <a:latin typeface="Calibri"/>
                <a:ea typeface="Calibri"/>
                <a:cs typeface="Calibri"/>
                <a:sym typeface="Calibri"/>
              </a:rPr>
              <a:t>the</a:t>
            </a:r>
            <a:r>
              <a:rPr lang="fi-FI" sz="1800" b="0" i="0" u="none" strike="noStrike" cap="none" dirty="0">
                <a:solidFill>
                  <a:srgbClr val="000000"/>
                </a:solidFill>
                <a:latin typeface="Calibri"/>
                <a:ea typeface="Calibri"/>
                <a:cs typeface="Calibri"/>
                <a:sym typeface="Calibri"/>
              </a:rPr>
              <a:t> Innovation </a:t>
            </a:r>
            <a:r>
              <a:rPr lang="fi-FI" sz="1800" b="0" i="0" u="none" strike="noStrike" cap="none" dirty="0" err="1">
                <a:solidFill>
                  <a:srgbClr val="000000"/>
                </a:solidFill>
                <a:latin typeface="Calibri"/>
                <a:ea typeface="Calibri"/>
                <a:cs typeface="Calibri"/>
                <a:sym typeface="Calibri"/>
              </a:rPr>
              <a:t>Capacity</a:t>
            </a:r>
            <a:r>
              <a:rPr lang="fi-FI" sz="1800" b="0" i="0" u="none" strike="noStrike" cap="none" dirty="0">
                <a:solidFill>
                  <a:srgbClr val="000000"/>
                </a:solidFill>
                <a:latin typeface="Calibri"/>
                <a:ea typeface="Calibri"/>
                <a:cs typeface="Calibri"/>
                <a:sym typeface="Calibri"/>
              </a:rPr>
              <a:t> of </a:t>
            </a:r>
            <a:r>
              <a:rPr lang="fi-FI" sz="1800" b="0" i="0" u="none" strike="noStrike" cap="none" dirty="0" err="1">
                <a:solidFill>
                  <a:srgbClr val="000000"/>
                </a:solidFill>
                <a:latin typeface="Calibri"/>
                <a:ea typeface="Calibri"/>
                <a:cs typeface="Calibri"/>
                <a:sym typeface="Calibri"/>
              </a:rPr>
              <a:t>Higher</a:t>
            </a:r>
            <a:r>
              <a:rPr lang="fi-FI" sz="1800" b="0" i="0" u="none" strike="noStrike" cap="none" dirty="0">
                <a:solidFill>
                  <a:srgbClr val="000000"/>
                </a:solidFill>
                <a:latin typeface="Calibri"/>
                <a:ea typeface="Calibri"/>
                <a:cs typeface="Calibri"/>
                <a:sym typeface="Calibri"/>
              </a:rPr>
              <a:t> </a:t>
            </a:r>
            <a:r>
              <a:rPr lang="fi-FI" sz="1800" b="0" i="0" u="none" strike="noStrike" cap="none" dirty="0" err="1">
                <a:solidFill>
                  <a:srgbClr val="000000"/>
                </a:solidFill>
                <a:latin typeface="Calibri"/>
                <a:ea typeface="Calibri"/>
                <a:cs typeface="Calibri"/>
                <a:sym typeface="Calibri"/>
              </a:rPr>
              <a:t>Education</a:t>
            </a:r>
            <a:r>
              <a:rPr lang="fi-FI" sz="1800" b="0" i="0" u="none" strike="noStrike" cap="none" dirty="0">
                <a:solidFill>
                  <a:srgbClr val="000000"/>
                </a:solidFill>
                <a:latin typeface="Calibri"/>
                <a:ea typeface="Calibri"/>
                <a:cs typeface="Calibri"/>
                <a:sym typeface="Calibri"/>
              </a:rPr>
              <a:t> in </a:t>
            </a:r>
            <a:r>
              <a:rPr lang="fi-FI" sz="1800" b="0" i="0" u="none" strike="noStrike" cap="none" dirty="0" err="1">
                <a:solidFill>
                  <a:srgbClr val="000000"/>
                </a:solidFill>
                <a:latin typeface="Calibri"/>
                <a:ea typeface="Calibri"/>
                <a:cs typeface="Calibri"/>
                <a:sym typeface="Calibri"/>
              </a:rPr>
              <a:t>Nursing</a:t>
            </a:r>
            <a:r>
              <a:rPr lang="fi-FI" sz="1800" b="0" i="0" u="none" strike="noStrike" cap="none" dirty="0">
                <a:solidFill>
                  <a:srgbClr val="000000"/>
                </a:solidFill>
                <a:latin typeface="Calibri"/>
                <a:ea typeface="Calibri"/>
                <a:cs typeface="Calibri"/>
                <a:sym typeface="Calibri"/>
              </a:rPr>
              <a:t> </a:t>
            </a:r>
            <a:r>
              <a:rPr lang="fi-FI" sz="1800" b="0" i="0" u="none" strike="noStrike" cap="none" dirty="0" err="1">
                <a:solidFill>
                  <a:srgbClr val="000000"/>
                </a:solidFill>
                <a:latin typeface="Calibri"/>
                <a:ea typeface="Calibri"/>
                <a:cs typeface="Calibri"/>
                <a:sym typeface="Calibri"/>
              </a:rPr>
              <a:t>during</a:t>
            </a:r>
            <a:r>
              <a:rPr lang="fi-FI" sz="1800" b="0" i="0" u="none" strike="noStrike" cap="none" dirty="0">
                <a:solidFill>
                  <a:srgbClr val="000000"/>
                </a:solidFill>
                <a:latin typeface="Calibri"/>
                <a:ea typeface="Calibri"/>
                <a:cs typeface="Calibri"/>
                <a:sym typeface="Calibri"/>
              </a:rPr>
              <a:t> Health </a:t>
            </a:r>
            <a:r>
              <a:rPr lang="fi-FI" sz="1800" b="0" i="0" u="none" strike="noStrike" cap="none" dirty="0" smtClean="0">
                <a:solidFill>
                  <a:srgbClr val="000000"/>
                </a:solidFill>
                <a:latin typeface="Calibri"/>
                <a:ea typeface="Calibri"/>
                <a:cs typeface="Calibri"/>
                <a:sym typeface="Calibri"/>
              </a:rPr>
              <a:t>Services’ </a:t>
            </a:r>
            <a:r>
              <a:rPr lang="fi-FI" sz="1800" b="0" i="0" u="none" strike="noStrike" cap="none" dirty="0" err="1">
                <a:solidFill>
                  <a:srgbClr val="000000"/>
                </a:solidFill>
                <a:latin typeface="Calibri"/>
                <a:ea typeface="Calibri"/>
                <a:cs typeface="Calibri"/>
                <a:sym typeface="Calibri"/>
              </a:rPr>
              <a:t>Transition</a:t>
            </a:r>
            <a:r>
              <a:rPr lang="fi-FI" sz="1800" b="0" i="0" u="none" strike="noStrike" cap="none" dirty="0">
                <a:solidFill>
                  <a:srgbClr val="000000"/>
                </a:solidFill>
                <a:latin typeface="Calibri"/>
                <a:ea typeface="Calibri"/>
                <a:cs typeface="Calibri"/>
                <a:sym typeface="Calibri"/>
              </a:rPr>
              <a:t> </a:t>
            </a:r>
            <a:endParaRPr dirty="0"/>
          </a:p>
        </p:txBody>
      </p:sp>
      <p:pic>
        <p:nvPicPr>
          <p:cNvPr id="17" name="Shape 17"/>
          <p:cNvPicPr preferRelativeResize="0"/>
          <p:nvPr/>
        </p:nvPicPr>
        <p:blipFill rotWithShape="1">
          <a:blip r:embed="rId2">
            <a:alphaModFix/>
          </a:blip>
          <a:srcRect b="16153"/>
          <a:stretch/>
        </p:blipFill>
        <p:spPr>
          <a:xfrm>
            <a:off x="579693" y="5505928"/>
            <a:ext cx="2237249" cy="823620"/>
          </a:xfrm>
          <a:prstGeom prst="rect">
            <a:avLst/>
          </a:prstGeom>
          <a:noFill/>
          <a:ln>
            <a:noFill/>
          </a:ln>
        </p:spPr>
      </p:pic>
      <p:pic>
        <p:nvPicPr>
          <p:cNvPr id="18" name="Shape 18"/>
          <p:cNvPicPr preferRelativeResize="0"/>
          <p:nvPr/>
        </p:nvPicPr>
        <p:blipFill rotWithShape="1">
          <a:blip r:embed="rId3">
            <a:alphaModFix/>
          </a:blip>
          <a:srcRect/>
          <a:stretch/>
        </p:blipFill>
        <p:spPr>
          <a:xfrm>
            <a:off x="0" y="-137160"/>
            <a:ext cx="3275568" cy="935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sältödia 2">
    <p:spTree>
      <p:nvGrpSpPr>
        <p:cNvPr id="1" name=""/>
        <p:cNvGrpSpPr/>
        <p:nvPr/>
      </p:nvGrpSpPr>
      <p:grpSpPr>
        <a:xfrm>
          <a:off x="0" y="0"/>
          <a:ext cx="0" cy="0"/>
          <a:chOff x="0" y="0"/>
          <a:chExt cx="0" cy="0"/>
        </a:xfrm>
      </p:grpSpPr>
      <p:sp>
        <p:nvSpPr>
          <p:cNvPr id="9" name="Otsikko 1"/>
          <p:cNvSpPr>
            <a:spLocks noGrp="1"/>
          </p:cNvSpPr>
          <p:nvPr>
            <p:ph type="ctrTitle"/>
          </p:nvPr>
        </p:nvSpPr>
        <p:spPr>
          <a:xfrm>
            <a:off x="431371" y="764704"/>
            <a:ext cx="10363200" cy="936104"/>
          </a:xfrm>
          <a:prstGeom prst="rect">
            <a:avLst/>
          </a:prstGeom>
        </p:spPr>
        <p:txBody>
          <a:bodyPr/>
          <a:lstStyle>
            <a:lvl1pPr>
              <a:defRPr b="1">
                <a:solidFill>
                  <a:srgbClr val="005A8C"/>
                </a:solidFill>
              </a:defRPr>
            </a:lvl1pPr>
          </a:lstStyle>
          <a:p>
            <a:r>
              <a:rPr lang="fi-FI" smtClean="0"/>
              <a:t>Muokkaa perustyyl. napsautt.</a:t>
            </a:r>
            <a:endParaRPr lang="fi-FI" dirty="0"/>
          </a:p>
        </p:txBody>
      </p:sp>
      <p:sp>
        <p:nvSpPr>
          <p:cNvPr id="11" name="Tekstin paikkamerkki 2"/>
          <p:cNvSpPr>
            <a:spLocks noGrp="1"/>
          </p:cNvSpPr>
          <p:nvPr>
            <p:ph type="body" idx="10"/>
          </p:nvPr>
        </p:nvSpPr>
        <p:spPr>
          <a:xfrm>
            <a:off x="431371" y="1844824"/>
            <a:ext cx="10369152" cy="3600400"/>
          </a:xfrm>
          <a:prstGeom prst="rect">
            <a:avLst/>
          </a:prstGeom>
        </p:spPr>
        <p:txBody>
          <a:bodyPr anchor="t"/>
          <a:lstStyle>
            <a:lvl1pPr marL="285750" indent="-285750">
              <a:buFont typeface="Arial"/>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2" name="Päivämäärän paikkamerkki 3"/>
          <p:cNvSpPr>
            <a:spLocks noGrp="1"/>
          </p:cNvSpPr>
          <p:nvPr>
            <p:ph type="dt" sz="half" idx="2"/>
          </p:nvPr>
        </p:nvSpPr>
        <p:spPr>
          <a:xfrm>
            <a:off x="1280053"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smtClean="0"/>
              <a:t>17.5.2013</a:t>
            </a:r>
            <a:endParaRPr lang="fi-FI"/>
          </a:p>
        </p:txBody>
      </p:sp>
      <p:sp>
        <p:nvSpPr>
          <p:cNvPr id="13" name="Alatunnisteen paikkamerkki 4"/>
          <p:cNvSpPr>
            <a:spLocks noGrp="1"/>
          </p:cNvSpPr>
          <p:nvPr>
            <p:ph type="ftr" sz="quarter" idx="3"/>
          </p:nvPr>
        </p:nvSpPr>
        <p:spPr>
          <a:xfrm>
            <a:off x="273400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Ph.D. Leena Liimatainen, JAMK University of Applied Sciences, Finland</a:t>
            </a:r>
            <a:endParaRPr lang="fi-FI"/>
          </a:p>
        </p:txBody>
      </p:sp>
    </p:spTree>
    <p:extLst>
      <p:ext uri="{BB962C8B-B14F-4D97-AF65-F5344CB8AC3E}">
        <p14:creationId xmlns:p14="http://schemas.microsoft.com/office/powerpoint/2010/main" val="3530865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078992" y="1115752"/>
            <a:ext cx="10274808" cy="82359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1" name="Shape 21"/>
          <p:cNvSpPr txBox="1">
            <a:spLocks noGrp="1"/>
          </p:cNvSpPr>
          <p:nvPr>
            <p:ph type="body" idx="1"/>
          </p:nvPr>
        </p:nvSpPr>
        <p:spPr>
          <a:xfrm>
            <a:off x="1078992" y="2096155"/>
            <a:ext cx="10274808" cy="457316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1078991" y="2333542"/>
            <a:ext cx="5068314" cy="430125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6433849" y="2333542"/>
            <a:ext cx="5255048" cy="430125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1049295" y="1107367"/>
            <a:ext cx="10609905" cy="97893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057618" y="1709738"/>
            <a:ext cx="10289831"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1588E"/>
              </a:buClr>
              <a:buSzPts val="6000"/>
              <a:buFont typeface="Calibri"/>
              <a:buNone/>
              <a:defRPr sz="60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8" name="Shape 28"/>
          <p:cNvSpPr txBox="1">
            <a:spLocks noGrp="1"/>
          </p:cNvSpPr>
          <p:nvPr>
            <p:ph type="body" idx="1"/>
          </p:nvPr>
        </p:nvSpPr>
        <p:spPr>
          <a:xfrm>
            <a:off x="1057618" y="4589463"/>
            <a:ext cx="10289832"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046602" y="1034435"/>
            <a:ext cx="10675344"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082160" y="1068719"/>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1588E"/>
              </a:buClr>
              <a:buSzPts val="3200"/>
              <a:buFont typeface="Calibri"/>
              <a:buNone/>
              <a:defRPr sz="32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3" name="Shape 33"/>
          <p:cNvSpPr txBox="1">
            <a:spLocks noGrp="1"/>
          </p:cNvSpPr>
          <p:nvPr>
            <p:ph type="body" idx="1"/>
          </p:nvPr>
        </p:nvSpPr>
        <p:spPr>
          <a:xfrm>
            <a:off x="5014398" y="1745990"/>
            <a:ext cx="6483675"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3A3838"/>
              </a:buClr>
              <a:buSzPts val="2800"/>
              <a:buFont typeface="Arial"/>
              <a:buChar char="•"/>
              <a:defRPr sz="2800" b="0" i="0" u="none" strike="noStrike" cap="none">
                <a:solidFill>
                  <a:srgbClr val="3A3838"/>
                </a:solidFill>
                <a:latin typeface="Calibri"/>
                <a:ea typeface="Calibri"/>
                <a:cs typeface="Calibri"/>
                <a:sym typeface="Calibri"/>
              </a:defRPr>
            </a:lvl2pPr>
            <a:lvl3pPr marL="1371600" marR="0" lvl="2"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3pPr>
            <a:lvl4pPr marL="1828800" marR="0" lvl="3"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4pPr>
            <a:lvl5pPr marL="2286000" marR="0" lvl="4"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1082161" y="2808027"/>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3A3838"/>
              </a:buClr>
              <a:buSzPts val="1400"/>
              <a:buFont typeface="Arial"/>
              <a:buNone/>
              <a:defRPr sz="1400" b="0" i="0" u="none" strike="noStrike" cap="none">
                <a:solidFill>
                  <a:srgbClr val="3A383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3A3838"/>
              </a:buClr>
              <a:buSzPts val="1200"/>
              <a:buFont typeface="Arial"/>
              <a:buNone/>
              <a:defRPr sz="1200" b="0" i="0" u="none" strike="noStrike" cap="none">
                <a:solidFill>
                  <a:srgbClr val="3A383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3A3838"/>
              </a:buClr>
              <a:buSzPts val="1000"/>
              <a:buFont typeface="Arial"/>
              <a:buNone/>
              <a:defRPr sz="1000" b="0" i="0" u="none" strike="noStrike" cap="none">
                <a:solidFill>
                  <a:srgbClr val="3A383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3A3838"/>
              </a:buClr>
              <a:buSzPts val="1000"/>
              <a:buFont typeface="Arial"/>
              <a:buNone/>
              <a:defRPr sz="1000" b="0" i="0" u="none" strike="noStrike" cap="none">
                <a:solidFill>
                  <a:srgbClr val="3A3838"/>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37239" y="1218063"/>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1588E"/>
              </a:buClr>
              <a:buSzPts val="3200"/>
              <a:buFont typeface="Calibri"/>
              <a:buNone/>
              <a:defRPr sz="32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7" name="Shape 37"/>
          <p:cNvSpPr>
            <a:spLocks noGrp="1"/>
          </p:cNvSpPr>
          <p:nvPr>
            <p:ph type="pic" idx="2"/>
          </p:nvPr>
        </p:nvSpPr>
        <p:spPr>
          <a:xfrm>
            <a:off x="5412402" y="1820389"/>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3A3838"/>
              </a:buClr>
              <a:buSzPts val="2800"/>
              <a:buFont typeface="Arial"/>
              <a:buNone/>
              <a:defRPr sz="2800" b="0" i="0" u="none" strike="noStrike" cap="none">
                <a:solidFill>
                  <a:srgbClr val="3A3838"/>
                </a:solidFill>
                <a:latin typeface="Calibri"/>
                <a:ea typeface="Calibri"/>
                <a:cs typeface="Calibri"/>
                <a:sym typeface="Calibri"/>
              </a:defRPr>
            </a:lvl2pPr>
            <a:lvl3pPr marR="0" lvl="2" algn="l" rtl="0">
              <a:lnSpc>
                <a:spcPct val="90000"/>
              </a:lnSpc>
              <a:spcBef>
                <a:spcPts val="500"/>
              </a:spcBef>
              <a:spcAft>
                <a:spcPts val="0"/>
              </a:spcAft>
              <a:buClr>
                <a:srgbClr val="3A3838"/>
              </a:buClr>
              <a:buSzPts val="2400"/>
              <a:buFont typeface="Arial"/>
              <a:buNone/>
              <a:defRPr sz="2400" b="0" i="0" u="none" strike="noStrike" cap="none">
                <a:solidFill>
                  <a:srgbClr val="3A3838"/>
                </a:solidFill>
                <a:latin typeface="Calibri"/>
                <a:ea typeface="Calibri"/>
                <a:cs typeface="Calibri"/>
                <a:sym typeface="Calibri"/>
              </a:defRPr>
            </a:lvl3pPr>
            <a:lvl4pPr marR="0" lvl="3" algn="l" rtl="0">
              <a:lnSpc>
                <a:spcPct val="90000"/>
              </a:lnSpc>
              <a:spcBef>
                <a:spcPts val="500"/>
              </a:spcBef>
              <a:spcAft>
                <a:spcPts val="0"/>
              </a:spcAft>
              <a:buClr>
                <a:srgbClr val="3A3838"/>
              </a:buClr>
              <a:buSzPts val="2000"/>
              <a:buFont typeface="Arial"/>
              <a:buNone/>
              <a:defRPr sz="2000" b="0" i="0" u="none" strike="noStrike" cap="none">
                <a:solidFill>
                  <a:srgbClr val="3A3838"/>
                </a:solidFill>
                <a:latin typeface="Calibri"/>
                <a:ea typeface="Calibri"/>
                <a:cs typeface="Calibri"/>
                <a:sym typeface="Calibri"/>
              </a:defRPr>
            </a:lvl4pPr>
            <a:lvl5pPr marR="0" lvl="4" algn="l" rtl="0">
              <a:lnSpc>
                <a:spcPct val="90000"/>
              </a:lnSpc>
              <a:spcBef>
                <a:spcPts val="500"/>
              </a:spcBef>
              <a:spcAft>
                <a:spcPts val="0"/>
              </a:spcAft>
              <a:buClr>
                <a:srgbClr val="3A3838"/>
              </a:buClr>
              <a:buSzPts val="2000"/>
              <a:buFont typeface="Arial"/>
              <a:buNone/>
              <a:defRPr sz="2000" b="0" i="0" u="none" strike="noStrike" cap="none">
                <a:solidFill>
                  <a:srgbClr val="3A3838"/>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137240" y="2862618"/>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3A3838"/>
              </a:buClr>
              <a:buSzPts val="1400"/>
              <a:buFont typeface="Arial"/>
              <a:buNone/>
              <a:defRPr sz="1400" b="0" i="0" u="none" strike="noStrike" cap="none">
                <a:solidFill>
                  <a:srgbClr val="3A383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3A3838"/>
              </a:buClr>
              <a:buSzPts val="1200"/>
              <a:buFont typeface="Arial"/>
              <a:buNone/>
              <a:defRPr sz="1200" b="0" i="0" u="none" strike="noStrike" cap="none">
                <a:solidFill>
                  <a:srgbClr val="3A383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3A3838"/>
              </a:buClr>
              <a:buSzPts val="1000"/>
              <a:buFont typeface="Arial"/>
              <a:buNone/>
              <a:defRPr sz="1000" b="0" i="0" u="none" strike="noStrike" cap="none">
                <a:solidFill>
                  <a:srgbClr val="3A383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3A3838"/>
              </a:buClr>
              <a:buSzPts val="1000"/>
              <a:buFont typeface="Arial"/>
              <a:buNone/>
              <a:defRPr sz="1000" b="0" i="0" u="none" strike="noStrike" cap="none">
                <a:solidFill>
                  <a:srgbClr val="3A3838"/>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046602" y="1034435"/>
            <a:ext cx="10675344"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1" name="Shape 41"/>
          <p:cNvSpPr txBox="1">
            <a:spLocks noGrp="1"/>
          </p:cNvSpPr>
          <p:nvPr>
            <p:ph type="body" idx="1"/>
          </p:nvPr>
        </p:nvSpPr>
        <p:spPr>
          <a:xfrm rot="5400000">
            <a:off x="4241997" y="-758474"/>
            <a:ext cx="4316943" cy="1064295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7495484" y="2587539"/>
            <a:ext cx="5517882"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4" name="Shape 44"/>
          <p:cNvSpPr txBox="1">
            <a:spLocks noGrp="1"/>
          </p:cNvSpPr>
          <p:nvPr>
            <p:ph type="body" idx="1"/>
          </p:nvPr>
        </p:nvSpPr>
        <p:spPr>
          <a:xfrm rot="5400000">
            <a:off x="2147837" y="34838"/>
            <a:ext cx="5517882"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46602" y="1034435"/>
            <a:ext cx="10675344"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 name="Shape 7"/>
          <p:cNvSpPr txBox="1">
            <a:spLocks noGrp="1"/>
          </p:cNvSpPr>
          <p:nvPr>
            <p:ph type="body" idx="1"/>
          </p:nvPr>
        </p:nvSpPr>
        <p:spPr>
          <a:xfrm>
            <a:off x="1078991" y="2404532"/>
            <a:ext cx="10642955" cy="431694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102934" y="137795"/>
            <a:ext cx="844296" cy="6583680"/>
          </a:xfrm>
          <a:prstGeom prst="rect">
            <a:avLst/>
          </a:prstGeom>
          <a:gradFill>
            <a:gsLst>
              <a:gs pos="0">
                <a:srgbClr val="0093DD"/>
              </a:gs>
              <a:gs pos="74000">
                <a:srgbClr val="B3D1EC"/>
              </a:gs>
              <a:gs pos="83000">
                <a:srgbClr val="B3D1EC"/>
              </a:gs>
              <a:gs pos="100000">
                <a:srgbClr val="CCE0F2"/>
              </a:gs>
            </a:gsLst>
            <a:lin ang="2700000" scaled="0"/>
          </a:gradFill>
          <a:ln w="12700" cap="flat" cmpd="sng">
            <a:solidFill>
              <a:schemeClr val="lt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 name="Shape 9"/>
          <p:cNvPicPr preferRelativeResize="0"/>
          <p:nvPr/>
        </p:nvPicPr>
        <p:blipFill rotWithShape="1">
          <a:blip r:embed="rId12">
            <a:alphaModFix/>
          </a:blip>
          <a:srcRect/>
          <a:stretch/>
        </p:blipFill>
        <p:spPr>
          <a:xfrm>
            <a:off x="947230" y="166412"/>
            <a:ext cx="2768866" cy="790903"/>
          </a:xfrm>
          <a:prstGeom prst="rect">
            <a:avLst/>
          </a:prstGeom>
          <a:noFill/>
          <a:ln>
            <a:noFill/>
          </a:ln>
        </p:spPr>
      </p:pic>
      <p:pic>
        <p:nvPicPr>
          <p:cNvPr id="10" name="Shape 10"/>
          <p:cNvPicPr preferRelativeResize="0"/>
          <p:nvPr/>
        </p:nvPicPr>
        <p:blipFill rotWithShape="1">
          <a:blip r:embed="rId13">
            <a:alphaModFix/>
          </a:blip>
          <a:srcRect b="16153"/>
          <a:stretch/>
        </p:blipFill>
        <p:spPr>
          <a:xfrm>
            <a:off x="10421574" y="295495"/>
            <a:ext cx="1447100" cy="5327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bit.ly/2KrIgtF" TargetMode="External"/><Relationship Id="rId13" Type="http://schemas.openxmlformats.org/officeDocument/2006/relationships/image" Target="../media/image11.emf"/><Relationship Id="rId3" Type="http://schemas.openxmlformats.org/officeDocument/2006/relationships/notesSlide" Target="../notesSlides/notesSlide14.xml"/><Relationship Id="rId7" Type="http://schemas.openxmlformats.org/officeDocument/2006/relationships/image" Target="../media/image13.tiff"/><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bit.ly/2wa27eb" TargetMode="External"/><Relationship Id="rId11" Type="http://schemas.openxmlformats.org/officeDocument/2006/relationships/image" Target="../media/image10.emf"/><Relationship Id="rId5" Type="http://schemas.openxmlformats.org/officeDocument/2006/relationships/image" Target="../media/image12.tiff"/><Relationship Id="rId10" Type="http://schemas.openxmlformats.org/officeDocument/2006/relationships/oleObject" Target="../embeddings/oleObject1.bin"/><Relationship Id="rId4" Type="http://schemas.openxmlformats.org/officeDocument/2006/relationships/hyperlink" Target="http://bit.ly/2JFZgMr" TargetMode="External"/><Relationship Id="rId9" Type="http://schemas.openxmlformats.org/officeDocument/2006/relationships/image" Target="../media/image14.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ProInCa_Nursing" TargetMode="External"/><Relationship Id="rId2" Type="http://schemas.openxmlformats.org/officeDocument/2006/relationships/hyperlink" Target="https://www.facebook.com/proincanurs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1" y="1510651"/>
            <a:ext cx="12192000" cy="1982915"/>
          </a:xfrm>
          <a:prstGeom prst="rect">
            <a:avLst/>
          </a:prstGeom>
          <a:noFill/>
          <a:ln>
            <a:noFill/>
          </a:ln>
        </p:spPr>
        <p:txBody>
          <a:bodyPr spcFirstLastPara="1" wrap="square" lIns="91425" tIns="45700" rIns="91425" bIns="45700" anchor="b" anchorCtr="0">
            <a:noAutofit/>
          </a:bodyPr>
          <a:lstStyle/>
          <a:p>
            <a:pPr algn="ctr"/>
            <a:r>
              <a:rPr lang="en-US" sz="3600" dirty="0"/>
              <a:t>Promoting the Innovation Capacity of Higher </a:t>
            </a:r>
            <a:r>
              <a:rPr lang="en-US" sz="3600" dirty="0" smtClean="0"/>
              <a:t>Education</a:t>
            </a:r>
            <a:br>
              <a:rPr lang="en-US" sz="3600" dirty="0" smtClean="0"/>
            </a:br>
            <a:r>
              <a:rPr lang="en-US" sz="3600" dirty="0" smtClean="0"/>
              <a:t>in </a:t>
            </a:r>
            <a:r>
              <a:rPr lang="en-US" sz="3600" dirty="0"/>
              <a:t>Nursing during Health Services’ Transition</a:t>
            </a:r>
            <a:r>
              <a:rPr lang="ru-RU" sz="3600" dirty="0" smtClean="0"/>
              <a:t> – </a:t>
            </a:r>
            <a:r>
              <a:rPr lang="ru-RU" sz="3600" dirty="0" err="1" smtClean="0"/>
              <a:t>ProInCa</a:t>
            </a:r>
            <a:r>
              <a:rPr lang="fi-FI" sz="3600" b="0" dirty="0" smtClean="0"/>
              <a:t/>
            </a:r>
            <a:br>
              <a:rPr lang="fi-FI" sz="3600" b="0" dirty="0" smtClean="0"/>
            </a:br>
            <a:endParaRPr sz="3600" b="1" i="0" u="none" strike="noStrike" cap="none" dirty="0">
              <a:solidFill>
                <a:schemeClr val="lt1"/>
              </a:solidFill>
              <a:sym typeface="Calibri"/>
            </a:endParaRPr>
          </a:p>
        </p:txBody>
      </p:sp>
      <p:sp>
        <p:nvSpPr>
          <p:cNvPr id="50" name="Shape 50"/>
          <p:cNvSpPr txBox="1">
            <a:spLocks noGrp="1"/>
          </p:cNvSpPr>
          <p:nvPr>
            <p:ph type="subTitle" idx="1"/>
          </p:nvPr>
        </p:nvSpPr>
        <p:spPr>
          <a:xfrm>
            <a:off x="-1" y="3052886"/>
            <a:ext cx="12192001" cy="2250634"/>
          </a:xfrm>
          <a:prstGeom prst="rect">
            <a:avLst/>
          </a:prstGeom>
          <a:noFill/>
          <a:ln>
            <a:noFill/>
          </a:ln>
        </p:spPr>
        <p:txBody>
          <a:bodyPr spcFirstLastPara="1" wrap="square" lIns="91425" tIns="45700" rIns="91425" bIns="45700" anchor="t" anchorCtr="0">
            <a:noAutofit/>
          </a:bodyPr>
          <a:lstStyle/>
          <a:p>
            <a:pPr marL="0" lvl="0" indent="0" algn="ctr">
              <a:spcBef>
                <a:spcPts val="0"/>
              </a:spcBef>
            </a:pPr>
            <a:endParaRPr lang="kk-KZ" sz="2400" b="1" i="0" u="none" strike="noStrike" cap="none" dirty="0" smtClean="0">
              <a:solidFill>
                <a:schemeClr val="lt1"/>
              </a:solidFill>
              <a:sym typeface="Calibri"/>
            </a:endParaRPr>
          </a:p>
          <a:p>
            <a:pPr marL="0" lvl="0" indent="0" algn="ctr">
              <a:spcBef>
                <a:spcPts val="0"/>
              </a:spcBef>
            </a:pPr>
            <a:endParaRPr lang="kk-KZ" b="1" dirty="0"/>
          </a:p>
          <a:p>
            <a:pPr marL="0" lvl="0" indent="0" algn="ctr">
              <a:spcBef>
                <a:spcPts val="0"/>
              </a:spcBef>
            </a:pPr>
            <a:endParaRPr lang="kk-KZ" b="1" dirty="0" smtClean="0"/>
          </a:p>
          <a:p>
            <a:pPr marL="0" lvl="0" indent="0" algn="ctr">
              <a:spcBef>
                <a:spcPts val="0"/>
              </a:spcBef>
            </a:pPr>
            <a:r>
              <a:rPr lang="en-US" dirty="0" smtClean="0"/>
              <a:t>Alma </a:t>
            </a:r>
            <a:r>
              <a:rPr lang="en-US" dirty="0" err="1" smtClean="0"/>
              <a:t>Syzdykova</a:t>
            </a:r>
            <a:endParaRPr lang="kk-KZ" dirty="0" smtClean="0"/>
          </a:p>
          <a:p>
            <a:pPr marL="0" indent="0" algn="ctr">
              <a:spcBef>
                <a:spcPts val="0"/>
              </a:spcBef>
            </a:pPr>
            <a:r>
              <a:rPr lang="ru-RU" sz="2400" i="0" u="none" strike="noStrike" cap="none" dirty="0" smtClean="0">
                <a:solidFill>
                  <a:schemeClr val="lt1"/>
                </a:solidFill>
                <a:sym typeface="Calibri"/>
              </a:rPr>
              <a:t>«</a:t>
            </a:r>
            <a:r>
              <a:rPr lang="en-US" dirty="0" smtClean="0"/>
              <a:t>University </a:t>
            </a:r>
            <a:r>
              <a:rPr lang="en-US" dirty="0"/>
              <a:t>Medical </a:t>
            </a:r>
            <a:r>
              <a:rPr lang="en-US" dirty="0" smtClean="0"/>
              <a:t>Center</a:t>
            </a:r>
            <a:r>
              <a:rPr lang="ru-RU" dirty="0" smtClean="0"/>
              <a:t>» </a:t>
            </a:r>
            <a:r>
              <a:rPr lang="en-US" dirty="0" smtClean="0"/>
              <a:t>CF </a:t>
            </a:r>
            <a:r>
              <a:rPr lang="ru-RU" dirty="0" smtClean="0"/>
              <a:t>/ </a:t>
            </a:r>
            <a:r>
              <a:rPr lang="en-US" dirty="0" err="1"/>
              <a:t>Nazarbayev</a:t>
            </a:r>
            <a:r>
              <a:rPr lang="en-US" dirty="0"/>
              <a:t> University</a:t>
            </a:r>
            <a:endParaRPr lang="kk-KZ" dirty="0"/>
          </a:p>
          <a:p>
            <a:pPr marL="0" lvl="0" indent="0" algn="ctr">
              <a:spcBef>
                <a:spcPts val="0"/>
              </a:spcBef>
            </a:pPr>
            <a:r>
              <a:rPr lang="en-US" sz="2400" i="0" u="none" strike="noStrike" cap="none" dirty="0" smtClean="0">
                <a:solidFill>
                  <a:schemeClr val="lt1"/>
                </a:solidFill>
                <a:sym typeface="Calibri"/>
              </a:rPr>
              <a:t>Astana</a:t>
            </a:r>
            <a:r>
              <a:rPr lang="ru-RU" sz="2400" i="0" u="none" strike="noStrike" cap="none" dirty="0" smtClean="0">
                <a:solidFill>
                  <a:schemeClr val="lt1"/>
                </a:solidFill>
                <a:sym typeface="Calibri"/>
              </a:rPr>
              <a:t>, </a:t>
            </a:r>
            <a:r>
              <a:rPr lang="en-US" sz="2400" i="0" u="none" strike="noStrike" cap="none" dirty="0" smtClean="0">
                <a:solidFill>
                  <a:schemeClr val="lt1"/>
                </a:solidFill>
                <a:sym typeface="Calibri"/>
              </a:rPr>
              <a:t>Kazakhstan</a:t>
            </a:r>
            <a:endParaRPr sz="2400" i="0" u="none" strike="noStrike" cap="none" dirty="0">
              <a:solidFill>
                <a:schemeClr val="lt1"/>
              </a:solidFill>
              <a:sym typeface="Calibri"/>
            </a:endParaRPr>
          </a:p>
        </p:txBody>
      </p:sp>
    </p:spTree>
    <p:extLst>
      <p:ext uri="{BB962C8B-B14F-4D97-AF65-F5344CB8AC3E}">
        <p14:creationId xmlns:p14="http://schemas.microsoft.com/office/powerpoint/2010/main" val="1060619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4" name="Shape 119"/>
          <p:cNvSpPr txBox="1">
            <a:spLocks/>
          </p:cNvSpPr>
          <p:nvPr/>
        </p:nvSpPr>
        <p:spPr>
          <a:xfrm>
            <a:off x="3600450" y="304801"/>
            <a:ext cx="6709410" cy="624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pPr algn="ctr"/>
            <a:r>
              <a:rPr lang="en-US" sz="3200" dirty="0" smtClean="0"/>
              <a:t>WP 2.1</a:t>
            </a:r>
            <a:r>
              <a:rPr lang="en-US" sz="3200" dirty="0"/>
              <a:t>. Examples of good practices</a:t>
            </a:r>
          </a:p>
        </p:txBody>
      </p:sp>
      <p:graphicFrame>
        <p:nvGraphicFramePr>
          <p:cNvPr id="9" name="Таблица 8"/>
          <p:cNvGraphicFramePr>
            <a:graphicFrameLocks noGrp="1"/>
          </p:cNvGraphicFramePr>
          <p:nvPr>
            <p:extLst>
              <p:ext uri="{D42A27DB-BD31-4B8C-83A1-F6EECF244321}">
                <p14:modId xmlns:p14="http://schemas.microsoft.com/office/powerpoint/2010/main" val="2925086482"/>
              </p:ext>
            </p:extLst>
          </p:nvPr>
        </p:nvGraphicFramePr>
        <p:xfrm>
          <a:off x="1315094" y="1524953"/>
          <a:ext cx="10206346" cy="4097164"/>
        </p:xfrm>
        <a:graphic>
          <a:graphicData uri="http://schemas.openxmlformats.org/drawingml/2006/table">
            <a:tbl>
              <a:tblPr firstRow="1" firstCol="1" bandRow="1">
                <a:tableStyleId>{7DF18680-E054-41AD-8BC1-D1AEF772440D}</a:tableStyleId>
              </a:tblPr>
              <a:tblGrid>
                <a:gridCol w="2593966"/>
                <a:gridCol w="4697730"/>
                <a:gridCol w="2914650"/>
              </a:tblGrid>
              <a:tr h="306547">
                <a:tc>
                  <a:txBody>
                    <a:bodyPr/>
                    <a:lstStyle/>
                    <a:p>
                      <a:pPr algn="ctr">
                        <a:lnSpc>
                          <a:spcPct val="107000"/>
                        </a:lnSpc>
                        <a:spcAft>
                          <a:spcPts val="0"/>
                        </a:spcAft>
                      </a:pPr>
                      <a:r>
                        <a:rPr lang="en-US" sz="1600" dirty="0">
                          <a:effectLst/>
                        </a:rPr>
                        <a:t>Country/region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gn="ctr">
                        <a:lnSpc>
                          <a:spcPct val="107000"/>
                        </a:lnSpc>
                        <a:spcAft>
                          <a:spcPts val="0"/>
                        </a:spcAft>
                      </a:pPr>
                      <a:r>
                        <a:rPr lang="en-US" sz="1600" dirty="0" err="1">
                          <a:effectLst/>
                        </a:rPr>
                        <a:t>Organisations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gn="ctr">
                        <a:lnSpc>
                          <a:spcPct val="107000"/>
                        </a:lnSpc>
                        <a:spcAft>
                          <a:spcPts val="0"/>
                        </a:spcAft>
                      </a:pPr>
                      <a:r>
                        <a:rPr lang="en-US" sz="1600">
                          <a:effectLst/>
                        </a:rPr>
                        <a:t>Internetadres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457699">
                <a:tc rowSpan="3">
                  <a:txBody>
                    <a:bodyPr/>
                    <a:lstStyle/>
                    <a:p>
                      <a:pPr algn="ctr">
                        <a:lnSpc>
                          <a:spcPct val="107000"/>
                        </a:lnSpc>
                        <a:spcAft>
                          <a:spcPts val="0"/>
                        </a:spcAft>
                      </a:pPr>
                      <a:r>
                        <a:rPr lang="en-US" sz="1600" dirty="0">
                          <a:effectLst/>
                        </a:rPr>
                        <a:t>World wide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GB" sz="1600">
                          <a:effectLst/>
                        </a:rPr>
                        <a:t>1. International Council of Nurses (ICN)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gn="just">
                        <a:lnSpc>
                          <a:spcPct val="107000"/>
                        </a:lnSpc>
                        <a:spcAft>
                          <a:spcPts val="0"/>
                        </a:spcAft>
                      </a:pPr>
                      <a:r>
                        <a:rPr lang="en-GB" sz="1600">
                          <a:effectLst/>
                        </a:rPr>
                        <a:t>http://www.icn.ch</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522581">
                <a:tc vMerge="1">
                  <a:txBody>
                    <a:bodyPr/>
                    <a:lstStyle/>
                    <a:p>
                      <a:endParaRPr lang="ru-RU"/>
                    </a:p>
                  </a:txBody>
                  <a:tcPr/>
                </a:tc>
                <a:tc>
                  <a:txBody>
                    <a:bodyPr/>
                    <a:lstStyle/>
                    <a:p>
                      <a:pPr>
                        <a:lnSpc>
                          <a:spcPct val="107000"/>
                        </a:lnSpc>
                        <a:spcAft>
                          <a:spcPts val="0"/>
                        </a:spcAft>
                      </a:pPr>
                      <a:r>
                        <a:rPr lang="en-US" sz="1600" dirty="0">
                          <a:effectLst/>
                        </a:rPr>
                        <a:t>2. Sigma Global Nursing </a:t>
                      </a:r>
                      <a:r>
                        <a:rPr lang="en-US" sz="1600" dirty="0" smtClean="0">
                          <a:effectLst/>
                        </a:rPr>
                        <a:t>Excellence / Rho </a:t>
                      </a:r>
                      <a:r>
                        <a:rPr lang="en-US" sz="1600" dirty="0">
                          <a:effectLst/>
                        </a:rPr>
                        <a:t>Chi</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GB" sz="1600">
                          <a:effectLst/>
                        </a:rPr>
                        <a:t>https://www.sigmanursing.org</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592028">
                <a:tc vMerge="1">
                  <a:txBody>
                    <a:bodyPr/>
                    <a:lstStyle/>
                    <a:p>
                      <a:endParaRPr lang="ru-RU"/>
                    </a:p>
                  </a:txBody>
                  <a:tcPr/>
                </a:tc>
                <a:tc>
                  <a:txBody>
                    <a:bodyPr/>
                    <a:lstStyle/>
                    <a:p>
                      <a:pPr>
                        <a:lnSpc>
                          <a:spcPct val="107000"/>
                        </a:lnSpc>
                        <a:spcAft>
                          <a:spcPts val="0"/>
                        </a:spcAft>
                      </a:pPr>
                      <a:r>
                        <a:rPr lang="en-US" sz="1600" dirty="0">
                          <a:effectLst/>
                          <a:highlight>
                            <a:srgbClr val="D3D3D3"/>
                          </a:highlight>
                        </a:rPr>
                        <a:t>3. </a:t>
                      </a:r>
                      <a:r>
                        <a:rPr lang="en-US" sz="1600" dirty="0" err="1">
                          <a:effectLst/>
                          <a:highlight>
                            <a:srgbClr val="D3D3D3"/>
                          </a:highlight>
                        </a:rPr>
                        <a:t>Acendio</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GB" sz="1600">
                          <a:effectLst/>
                          <a:highlight>
                            <a:srgbClr val="D3D3D3"/>
                          </a:highlight>
                        </a:rPr>
                        <a:t>http://www.acendio.net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565162">
                <a:tc>
                  <a:txBody>
                    <a:bodyPr/>
                    <a:lstStyle/>
                    <a:p>
                      <a:pPr algn="ctr">
                        <a:lnSpc>
                          <a:spcPct val="107000"/>
                        </a:lnSpc>
                        <a:spcAft>
                          <a:spcPts val="0"/>
                        </a:spcAft>
                      </a:pPr>
                      <a:r>
                        <a:rPr lang="nl-NL" sz="1600" dirty="0">
                          <a:effectLst/>
                        </a:rPr>
                        <a:t>Netherlands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GB" sz="1600">
                          <a:effectLst/>
                        </a:rPr>
                        <a:t>4. Vilans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nl-NL" sz="1600">
                          <a:effectLst/>
                        </a:rPr>
                        <a:t>https://www.vilans.nl</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511430">
                <a:tc>
                  <a:txBody>
                    <a:bodyPr/>
                    <a:lstStyle/>
                    <a:p>
                      <a:pPr algn="ctr">
                        <a:lnSpc>
                          <a:spcPct val="107000"/>
                        </a:lnSpc>
                        <a:spcAft>
                          <a:spcPts val="0"/>
                        </a:spcAft>
                      </a:pPr>
                      <a:r>
                        <a:rPr lang="en-US" sz="1600" dirty="0">
                          <a:effectLst/>
                        </a:rPr>
                        <a:t>Finland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US" sz="1600">
                          <a:effectLst/>
                        </a:rPr>
                        <a:t>5. Nursing Research Foundation HOTUS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gn="just">
                        <a:lnSpc>
                          <a:spcPct val="107000"/>
                        </a:lnSpc>
                        <a:spcAft>
                          <a:spcPts val="0"/>
                        </a:spcAft>
                      </a:pPr>
                      <a:r>
                        <a:rPr lang="en-US" sz="1600">
                          <a:effectLst/>
                        </a:rPr>
                        <a:t>http://www.hotus.fi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511430">
                <a:tc>
                  <a:txBody>
                    <a:bodyPr/>
                    <a:lstStyle/>
                    <a:p>
                      <a:pPr algn="ctr">
                        <a:lnSpc>
                          <a:spcPct val="107000"/>
                        </a:lnSpc>
                        <a:spcAft>
                          <a:spcPts val="0"/>
                        </a:spcAft>
                      </a:pPr>
                      <a:r>
                        <a:rPr lang="en-US" sz="1600" dirty="0">
                          <a:effectLst/>
                        </a:rPr>
                        <a:t>Kazakhstan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US" sz="1600">
                          <a:effectLst/>
                        </a:rPr>
                        <a:t>6. Republic Public Association Specialists of Nursing Paryz</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gn="just">
                        <a:lnSpc>
                          <a:spcPct val="107000"/>
                        </a:lnSpc>
                        <a:spcAft>
                          <a:spcPts val="0"/>
                        </a:spcAft>
                      </a:pPr>
                      <a:r>
                        <a:rPr lang="en-US" sz="1600">
                          <a:effectLst/>
                        </a:rPr>
                        <a:t>http://www.paryz.kz</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r h="618893">
                <a:tc>
                  <a:txBody>
                    <a:bodyPr/>
                    <a:lstStyle/>
                    <a:p>
                      <a:pPr algn="ctr">
                        <a:lnSpc>
                          <a:spcPct val="107000"/>
                        </a:lnSpc>
                        <a:spcAft>
                          <a:spcPts val="0"/>
                        </a:spcAft>
                      </a:pPr>
                      <a:r>
                        <a:rPr lang="en-US" sz="1600" dirty="0">
                          <a:effectLst/>
                        </a:rPr>
                        <a:t>Russia</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nSpc>
                          <a:spcPct val="107000"/>
                        </a:lnSpc>
                        <a:spcAft>
                          <a:spcPts val="0"/>
                        </a:spcAft>
                      </a:pPr>
                      <a:r>
                        <a:rPr lang="en-US" sz="1600" dirty="0">
                          <a:effectLst/>
                        </a:rPr>
                        <a:t>7. Public organization “Russian Nurses' Association” (RNA)</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c>
                  <a:txBody>
                    <a:bodyPr/>
                    <a:lstStyle/>
                    <a:p>
                      <a:pPr algn="just">
                        <a:lnSpc>
                          <a:spcPct val="107000"/>
                        </a:lnSpc>
                        <a:spcAft>
                          <a:spcPts val="0"/>
                        </a:spcAft>
                      </a:pPr>
                      <a:r>
                        <a:rPr lang="en-US" sz="1600" dirty="0">
                          <a:effectLst/>
                        </a:rPr>
                        <a:t>http://www.medsestre.ru</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61" marR="7061" marT="981" marB="0"/>
                </a:tc>
              </a:tr>
            </a:tbl>
          </a:graphicData>
        </a:graphic>
      </p:graphicFrame>
    </p:spTree>
    <p:extLst>
      <p:ext uri="{BB962C8B-B14F-4D97-AF65-F5344CB8AC3E}">
        <p14:creationId xmlns:p14="http://schemas.microsoft.com/office/powerpoint/2010/main" val="77793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Shape 119"/>
          <p:cNvSpPr txBox="1">
            <a:spLocks noGrp="1"/>
          </p:cNvSpPr>
          <p:nvPr>
            <p:ph type="title"/>
          </p:nvPr>
        </p:nvSpPr>
        <p:spPr>
          <a:xfrm>
            <a:off x="3575050" y="513377"/>
            <a:ext cx="6709410" cy="594111"/>
          </a:xfrm>
          <a:prstGeom prst="rect">
            <a:avLst/>
          </a:prstGeom>
          <a:noFill/>
          <a:ln>
            <a:noFill/>
          </a:ln>
        </p:spPr>
        <p:txBody>
          <a:bodyPr spcFirstLastPara="1" wrap="square" lIns="91425" tIns="91425" rIns="91425" bIns="91425" anchor="ctr" anchorCtr="0">
            <a:noAutofit/>
          </a:bodyPr>
          <a:lstStyle/>
          <a:p>
            <a:pPr algn="ctr"/>
            <a:r>
              <a:rPr lang="en-US" sz="3200" dirty="0" smtClean="0"/>
              <a:t>WP </a:t>
            </a:r>
            <a:r>
              <a:rPr lang="ru-RU" sz="3200" dirty="0" smtClean="0"/>
              <a:t>2.2</a:t>
            </a:r>
            <a:r>
              <a:rPr lang="ru-RU" sz="3200" dirty="0"/>
              <a:t>. </a:t>
            </a:r>
            <a:r>
              <a:rPr lang="en-US" sz="3200" dirty="0"/>
              <a:t>Efficiency and </a:t>
            </a:r>
            <a:r>
              <a:rPr lang="en-US" sz="3200" dirty="0" smtClean="0"/>
              <a:t>quality</a:t>
            </a:r>
            <a:br>
              <a:rPr lang="en-US" sz="3200" dirty="0" smtClean="0"/>
            </a:br>
            <a:r>
              <a:rPr lang="en-US" sz="3200" dirty="0" smtClean="0"/>
              <a:t>by </a:t>
            </a:r>
            <a:r>
              <a:rPr lang="en-US" sz="3200" dirty="0"/>
              <a:t>evidence based nursing</a:t>
            </a:r>
            <a:endParaRPr sz="3200" b="1" i="0" u="none" strike="noStrike" cap="none" dirty="0">
              <a:solidFill>
                <a:srgbClr val="01588E"/>
              </a:solidFill>
              <a:latin typeface="Calibri"/>
              <a:ea typeface="Calibri"/>
              <a:cs typeface="Calibri"/>
              <a:sym typeface="Calibri"/>
            </a:endParaRPr>
          </a:p>
        </p:txBody>
      </p:sp>
      <p:sp>
        <p:nvSpPr>
          <p:cNvPr id="3" name="Прямоугольник 2"/>
          <p:cNvSpPr/>
          <p:nvPr/>
        </p:nvSpPr>
        <p:spPr>
          <a:xfrm>
            <a:off x="1117600" y="1883551"/>
            <a:ext cx="10591800" cy="4662815"/>
          </a:xfrm>
          <a:prstGeom prst="rect">
            <a:avLst/>
          </a:prstGeom>
        </p:spPr>
        <p:txBody>
          <a:bodyPr wrap="square">
            <a:spAutoFit/>
          </a:bodyPr>
          <a:lstStyle/>
          <a:p>
            <a:pPr algn="just" fontAlgn="base">
              <a:spcBef>
                <a:spcPts val="1200"/>
              </a:spcBef>
            </a:pPr>
            <a:r>
              <a:rPr lang="en-US" sz="1900" dirty="0" smtClean="0">
                <a:latin typeface="Calibri" panose="020F0502020204030204" pitchFamily="34" charset="0"/>
                <a:ea typeface="Times New Roman" panose="02020603050405020304" pitchFamily="18" charset="0"/>
                <a:cs typeface="Times New Roman" panose="02020603050405020304" pitchFamily="18" charset="0"/>
              </a:rPr>
              <a:t>One </a:t>
            </a:r>
            <a:r>
              <a:rPr lang="en-US" sz="1900" dirty="0">
                <a:latin typeface="Calibri" panose="020F0502020204030204" pitchFamily="34" charset="0"/>
                <a:ea typeface="Times New Roman" panose="02020603050405020304" pitchFamily="18" charset="0"/>
                <a:cs typeface="Times New Roman" panose="02020603050405020304" pitchFamily="18" charset="0"/>
              </a:rPr>
              <a:t>of the </a:t>
            </a:r>
            <a:r>
              <a:rPr lang="en-US" sz="1900" dirty="0" smtClean="0">
                <a:latin typeface="Calibri" panose="020F0502020204030204" pitchFamily="34" charset="0"/>
                <a:ea typeface="Times New Roman" panose="02020603050405020304" pitchFamily="18" charset="0"/>
                <a:cs typeface="Times New Roman" panose="02020603050405020304" pitchFamily="18" charset="0"/>
              </a:rPr>
              <a:t>main ideas </a:t>
            </a:r>
            <a:r>
              <a:rPr lang="en-US" sz="1900" dirty="0">
                <a:latin typeface="Calibri" panose="020F0502020204030204" pitchFamily="34" charset="0"/>
                <a:ea typeface="Times New Roman" panose="02020603050405020304" pitchFamily="18" charset="0"/>
                <a:cs typeface="Times New Roman" panose="02020603050405020304" pitchFamily="18" charset="0"/>
              </a:rPr>
              <a:t>in </a:t>
            </a:r>
            <a:r>
              <a:rPr lang="en-US" sz="1900" dirty="0" smtClean="0">
                <a:latin typeface="Calibri" panose="020F0502020204030204" pitchFamily="34" charset="0"/>
                <a:ea typeface="Times New Roman" panose="02020603050405020304" pitchFamily="18" charset="0"/>
                <a:cs typeface="Times New Roman" panose="02020603050405020304" pitchFamily="18" charset="0"/>
              </a:rPr>
              <a:t>WP 2.2. </a:t>
            </a:r>
            <a:r>
              <a:rPr lang="en-US" sz="1900" dirty="0">
                <a:latin typeface="Calibri" panose="020F0502020204030204" pitchFamily="34" charset="0"/>
                <a:ea typeface="Times New Roman" panose="02020603050405020304" pitchFamily="18" charset="0"/>
                <a:cs typeface="Times New Roman" panose="02020603050405020304" pitchFamily="18" charset="0"/>
              </a:rPr>
              <a:t>is to build the capacity of all staff members that teach evidence based nursing regardless where are they </a:t>
            </a:r>
            <a:r>
              <a:rPr lang="en-US" sz="1900" dirty="0" smtClean="0">
                <a:latin typeface="Calibri" panose="020F0502020204030204" pitchFamily="34" charset="0"/>
                <a:ea typeface="Times New Roman" panose="02020603050405020304" pitchFamily="18" charset="0"/>
                <a:cs typeface="Times New Roman" panose="02020603050405020304" pitchFamily="18" charset="0"/>
              </a:rPr>
              <a:t>employed.</a:t>
            </a:r>
          </a:p>
          <a:p>
            <a:pPr algn="just" fontAlgn="base">
              <a:spcBef>
                <a:spcPts val="1200"/>
              </a:spcBef>
            </a:pPr>
            <a:endParaRPr lang="en-US" sz="19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fontAlgn="base">
              <a:spcBef>
                <a:spcPts val="1200"/>
              </a:spcBef>
            </a:pPr>
            <a:r>
              <a:rPr lang="en-US" sz="1900" b="1" dirty="0">
                <a:latin typeface="Calibri" panose="020F0502020204030204" pitchFamily="34" charset="0"/>
                <a:ea typeface="Times New Roman" panose="02020603050405020304" pitchFamily="18" charset="0"/>
                <a:cs typeface="Times New Roman" panose="02020603050405020304" pitchFamily="18" charset="0"/>
              </a:rPr>
              <a:t>Objective: </a:t>
            </a:r>
            <a:r>
              <a:rPr lang="en-US" sz="1900" dirty="0">
                <a:latin typeface="Calibri" panose="020F0502020204030204" pitchFamily="34" charset="0"/>
                <a:ea typeface="Times New Roman" panose="02020603050405020304" pitchFamily="18" charset="0"/>
                <a:cs typeface="Times New Roman" panose="02020603050405020304" pitchFamily="18" charset="0"/>
              </a:rPr>
              <a:t>study of the best experience in the implementation of </a:t>
            </a:r>
            <a:r>
              <a:rPr lang="en-US" sz="1900" dirty="0" smtClean="0">
                <a:latin typeface="Calibri" panose="020F0502020204030204" pitchFamily="34" charset="0"/>
                <a:ea typeface="Times New Roman" panose="02020603050405020304" pitchFamily="18" charset="0"/>
                <a:cs typeface="Times New Roman" panose="02020603050405020304" pitchFamily="18" charset="0"/>
              </a:rPr>
              <a:t>evidence-based nursing in </a:t>
            </a:r>
            <a:r>
              <a:rPr lang="en-US" sz="1900" dirty="0">
                <a:latin typeface="Calibri" panose="020F0502020204030204" pitchFamily="34" charset="0"/>
                <a:ea typeface="Times New Roman" panose="02020603050405020304" pitchFamily="18" charset="0"/>
                <a:cs typeface="Times New Roman" panose="02020603050405020304" pitchFamily="18" charset="0"/>
              </a:rPr>
              <a:t>nursing </a:t>
            </a:r>
            <a:r>
              <a:rPr lang="en-US" sz="1900" dirty="0" smtClean="0">
                <a:latin typeface="Calibri" panose="020F0502020204030204" pitchFamily="34" charset="0"/>
                <a:ea typeface="Times New Roman" panose="02020603050405020304" pitchFamily="18" charset="0"/>
                <a:cs typeface="Times New Roman" panose="02020603050405020304" pitchFamily="18" charset="0"/>
              </a:rPr>
              <a:t>research, </a:t>
            </a:r>
            <a:r>
              <a:rPr lang="en-US" sz="1900" dirty="0">
                <a:latin typeface="Calibri" panose="020F0502020204030204" pitchFamily="34" charset="0"/>
                <a:ea typeface="Times New Roman" panose="02020603050405020304" pitchFamily="18" charset="0"/>
                <a:cs typeface="Times New Roman" panose="02020603050405020304" pitchFamily="18" charset="0"/>
              </a:rPr>
              <a:t>education and practice</a:t>
            </a:r>
            <a:r>
              <a:rPr lang="en-US" sz="1900" dirty="0" smtClean="0">
                <a:latin typeface="Calibri" panose="020F0502020204030204" pitchFamily="34" charset="0"/>
                <a:ea typeface="Times New Roman" panose="02020603050405020304" pitchFamily="18" charset="0"/>
                <a:cs typeface="Times New Roman" panose="02020603050405020304" pitchFamily="18" charset="0"/>
              </a:rPr>
              <a:t>.</a:t>
            </a:r>
          </a:p>
          <a:p>
            <a:pPr algn="just" fontAlgn="base">
              <a:spcBef>
                <a:spcPts val="1200"/>
              </a:spcBef>
            </a:pP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spcBef>
                <a:spcPts val="1200"/>
              </a:spcBef>
            </a:pPr>
            <a:r>
              <a:rPr lang="en-US" sz="1900" i="1" dirty="0" smtClean="0">
                <a:latin typeface="Calibri" panose="020F0502020204030204" pitchFamily="34" charset="0"/>
                <a:ea typeface="Times New Roman" panose="02020603050405020304" pitchFamily="18" charset="0"/>
                <a:cs typeface="Times New Roman" panose="02020603050405020304" pitchFamily="18" charset="0"/>
              </a:rPr>
              <a:t>As </a:t>
            </a:r>
            <a:r>
              <a:rPr lang="en-US" sz="1900" i="1" dirty="0">
                <a:latin typeface="Calibri" panose="020F0502020204030204" pitchFamily="34" charset="0"/>
                <a:ea typeface="Times New Roman" panose="02020603050405020304" pitchFamily="18" charset="0"/>
                <a:cs typeface="Times New Roman" panose="02020603050405020304" pitchFamily="18" charset="0"/>
              </a:rPr>
              <a:t>the primary activity of </a:t>
            </a:r>
            <a:r>
              <a:rPr lang="en-US" sz="1900" i="1" dirty="0" smtClean="0">
                <a:latin typeface="Calibri" panose="020F0502020204030204" pitchFamily="34" charset="0"/>
                <a:ea typeface="Times New Roman" panose="02020603050405020304" pitchFamily="18" charset="0"/>
                <a:cs typeface="Times New Roman" panose="02020603050405020304" pitchFamily="18" charset="0"/>
              </a:rPr>
              <a:t>WP 2.2. the </a:t>
            </a:r>
            <a:r>
              <a:rPr lang="en-US" sz="1900" i="1" dirty="0">
                <a:latin typeface="Calibri" panose="020F0502020204030204" pitchFamily="34" charset="0"/>
                <a:ea typeface="Times New Roman" panose="02020603050405020304" pitchFamily="18" charset="0"/>
                <a:cs typeface="Times New Roman" panose="02020603050405020304" pitchFamily="18" charset="0"/>
              </a:rPr>
              <a:t>gap analysis on evidence based nursing, including the research on existing curriculum content and data content analysis, had been done</a:t>
            </a:r>
            <a:r>
              <a:rPr lang="en-US" sz="1900" i="1" dirty="0" smtClean="0">
                <a:latin typeface="Calibri" panose="020F0502020204030204" pitchFamily="34" charset="0"/>
                <a:ea typeface="Times New Roman" panose="02020603050405020304" pitchFamily="18" charset="0"/>
                <a:cs typeface="Times New Roman" panose="02020603050405020304" pitchFamily="18" charset="0"/>
              </a:rPr>
              <a:t>. The </a:t>
            </a:r>
            <a:r>
              <a:rPr lang="en-US" sz="1900" i="1" dirty="0">
                <a:latin typeface="Calibri" panose="020F0502020204030204" pitchFamily="34" charset="0"/>
                <a:ea typeface="Times New Roman" panose="02020603050405020304" pitchFamily="18" charset="0"/>
                <a:cs typeface="Times New Roman" panose="02020603050405020304" pitchFamily="18" charset="0"/>
              </a:rPr>
              <a:t>gap analysis contains the overview of the existing curriculum content at bachelor and master degree in nursing, what revealed the implementation of research and evidence based nursing on curriculum</a:t>
            </a:r>
            <a:r>
              <a:rPr lang="en-US" sz="1900" i="1" dirty="0" smtClean="0">
                <a:latin typeface="Calibri" panose="020F0502020204030204" pitchFamily="34" charset="0"/>
                <a:ea typeface="Times New Roman" panose="02020603050405020304" pitchFamily="18" charset="0"/>
                <a:cs typeface="Times New Roman" panose="02020603050405020304" pitchFamily="18" charset="0"/>
              </a:rPr>
              <a:t>. The </a:t>
            </a:r>
            <a:r>
              <a:rPr lang="en-US" sz="1900" i="1" dirty="0">
                <a:latin typeface="Calibri" panose="020F0502020204030204" pitchFamily="34" charset="0"/>
                <a:ea typeface="Times New Roman" panose="02020603050405020304" pitchFamily="18" charset="0"/>
                <a:cs typeface="Times New Roman" panose="02020603050405020304" pitchFamily="18" charset="0"/>
              </a:rPr>
              <a:t>identified gaps in evidence based nursing education are represented in the report of Gap analysis and will be used in composing of the national educational materials on evidence based nursing practice.</a:t>
            </a:r>
            <a:endParaRPr lang="ru-RU" sz="1900" i="1"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spcBef>
                <a:spcPts val="1200"/>
              </a:spcBef>
            </a:pPr>
            <a:endParaRPr lang="ru-RU" sz="19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7467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Shape 119"/>
          <p:cNvSpPr txBox="1">
            <a:spLocks noGrp="1"/>
          </p:cNvSpPr>
          <p:nvPr>
            <p:ph type="title"/>
          </p:nvPr>
        </p:nvSpPr>
        <p:spPr>
          <a:xfrm>
            <a:off x="3575050" y="125731"/>
            <a:ext cx="6709410" cy="981758"/>
          </a:xfrm>
          <a:prstGeom prst="rect">
            <a:avLst/>
          </a:prstGeom>
          <a:noFill/>
          <a:ln>
            <a:noFill/>
          </a:ln>
        </p:spPr>
        <p:txBody>
          <a:bodyPr spcFirstLastPara="1" wrap="square" lIns="91425" tIns="91425" rIns="91425" bIns="91425" anchor="ctr" anchorCtr="0">
            <a:noAutofit/>
          </a:bodyPr>
          <a:lstStyle/>
          <a:p>
            <a:pPr algn="ctr"/>
            <a:r>
              <a:rPr lang="en-US" sz="3200" dirty="0"/>
              <a:t>WP</a:t>
            </a:r>
            <a:r>
              <a:rPr lang="ru-RU" sz="3200" dirty="0"/>
              <a:t> 2.3. </a:t>
            </a:r>
            <a:r>
              <a:rPr lang="en-US" sz="3200" dirty="0"/>
              <a:t>Establish HEI research program and networking in nursing </a:t>
            </a:r>
            <a:endParaRPr sz="3200" dirty="0"/>
          </a:p>
        </p:txBody>
      </p:sp>
      <p:sp>
        <p:nvSpPr>
          <p:cNvPr id="3" name="Прямоугольник 2"/>
          <p:cNvSpPr/>
          <p:nvPr/>
        </p:nvSpPr>
        <p:spPr>
          <a:xfrm>
            <a:off x="1051257" y="1107488"/>
            <a:ext cx="10693400" cy="707886"/>
          </a:xfrm>
          <a:prstGeom prst="rect">
            <a:avLst/>
          </a:prstGeom>
        </p:spPr>
        <p:txBody>
          <a:bodyPr wrap="square">
            <a:spAutoFit/>
          </a:bodyPr>
          <a:lstStyle/>
          <a:p>
            <a:pPr algn="just">
              <a:spcBef>
                <a:spcPts val="1200"/>
              </a:spcBef>
            </a:pPr>
            <a:r>
              <a:rPr lang="ru-RU" sz="2000" b="1" dirty="0">
                <a:latin typeface="Calibri" panose="020F0502020204030204" pitchFamily="34" charset="0"/>
              </a:rPr>
              <a:t>Цель: </a:t>
            </a:r>
            <a:r>
              <a:rPr lang="en-US" sz="2000" dirty="0" smtClean="0">
                <a:latin typeface="Calibri" panose="020F0502020204030204" pitchFamily="34" charset="0"/>
              </a:rPr>
              <a:t>Strengthen </a:t>
            </a:r>
            <a:r>
              <a:rPr lang="en-US" sz="2000" dirty="0">
                <a:latin typeface="Calibri" panose="020F0502020204030204" pitchFamily="34" charset="0"/>
              </a:rPr>
              <a:t>Medical Universities role in building evidence based nursing research activities in health services in order to promote the quality and safety of </a:t>
            </a:r>
            <a:r>
              <a:rPr lang="en-US" sz="2000" dirty="0" smtClean="0">
                <a:latin typeface="Calibri" panose="020F0502020204030204" pitchFamily="34" charset="0"/>
              </a:rPr>
              <a:t>healthcare system</a:t>
            </a:r>
            <a:r>
              <a:rPr lang="ru-RU" sz="2000" dirty="0" smtClean="0">
                <a:latin typeface="Calibri" panose="020F0502020204030204" pitchFamily="34" charset="0"/>
              </a:rPr>
              <a:t>.</a:t>
            </a:r>
            <a:endParaRPr lang="ru-RU" sz="2000" dirty="0">
              <a:latin typeface="Calibri" panose="020F0502020204030204" pitchFamily="34" charset="0"/>
            </a:endParaRPr>
          </a:p>
        </p:txBody>
      </p:sp>
      <p:sp>
        <p:nvSpPr>
          <p:cNvPr id="4" name="TextBox 3"/>
          <p:cNvSpPr txBox="1"/>
          <p:nvPr/>
        </p:nvSpPr>
        <p:spPr>
          <a:xfrm>
            <a:off x="1051257" y="5361029"/>
            <a:ext cx="10693399" cy="1107996"/>
          </a:xfrm>
          <a:prstGeom prst="rect">
            <a:avLst/>
          </a:prstGeom>
          <a:noFill/>
        </p:spPr>
        <p:txBody>
          <a:bodyPr wrap="square" rtlCol="0">
            <a:spAutoFit/>
          </a:bodyPr>
          <a:lstStyle/>
          <a:p>
            <a:pPr algn="just">
              <a:spcBef>
                <a:spcPts val="1200"/>
              </a:spcBef>
            </a:pPr>
            <a:r>
              <a:rPr lang="en-US" i="1" dirty="0" smtClean="0">
                <a:latin typeface="Calibri" panose="020F0502020204030204" pitchFamily="34" charset="0"/>
              </a:rPr>
              <a:t>Searching </a:t>
            </a:r>
            <a:r>
              <a:rPr lang="en-US" i="1" dirty="0">
                <a:latin typeface="Calibri" panose="020F0502020204030204" pitchFamily="34" charset="0"/>
              </a:rPr>
              <a:t>current nursing research </a:t>
            </a:r>
            <a:r>
              <a:rPr lang="en-US" i="1" dirty="0" smtClean="0">
                <a:latin typeface="Calibri" panose="020F0502020204030204" pitchFamily="34" charset="0"/>
              </a:rPr>
              <a:t>infrastructure there was conducted the survey for HEIs via </a:t>
            </a:r>
            <a:r>
              <a:rPr lang="en-US" i="1" dirty="0">
                <a:latin typeface="Calibri" panose="020F0502020204030204" pitchFamily="34" charset="0"/>
              </a:rPr>
              <a:t>self-assessment </a:t>
            </a:r>
            <a:r>
              <a:rPr lang="en-US" i="1" dirty="0" smtClean="0">
                <a:latin typeface="Calibri" panose="020F0502020204030204" pitchFamily="34" charset="0"/>
              </a:rPr>
              <a:t>questionnaires. The </a:t>
            </a:r>
            <a:r>
              <a:rPr lang="en-US" i="1" dirty="0">
                <a:latin typeface="Calibri" panose="020F0502020204030204" pitchFamily="34" charset="0"/>
              </a:rPr>
              <a:t>benchmarking report with recommendations for </a:t>
            </a:r>
            <a:r>
              <a:rPr lang="en-US" i="1" dirty="0" smtClean="0">
                <a:latin typeface="Calibri" panose="020F0502020204030204" pitchFamily="34" charset="0"/>
              </a:rPr>
              <a:t>improving of infrastructure required </a:t>
            </a:r>
            <a:r>
              <a:rPr lang="en-US" i="1" dirty="0">
                <a:latin typeface="Calibri" panose="020F0502020204030204" pitchFamily="34" charset="0"/>
              </a:rPr>
              <a:t>for the research will be </a:t>
            </a:r>
            <a:r>
              <a:rPr lang="en-US" i="1" dirty="0" smtClean="0">
                <a:latin typeface="Calibri" panose="020F0502020204030204" pitchFamily="34" charset="0"/>
              </a:rPr>
              <a:t>finalized on </a:t>
            </a:r>
            <a:r>
              <a:rPr lang="en-US" i="1" dirty="0">
                <a:latin typeface="Calibri" panose="020F0502020204030204" pitchFamily="34" charset="0"/>
              </a:rPr>
              <a:t>September</a:t>
            </a:r>
            <a:r>
              <a:rPr lang="en-US" i="1" dirty="0" smtClean="0">
                <a:latin typeface="Calibri" panose="020F0502020204030204" pitchFamily="34" charset="0"/>
              </a:rPr>
              <a:t>, 2018. </a:t>
            </a:r>
            <a:endParaRPr lang="en-US" i="1" dirty="0">
              <a:latin typeface="Calibri" panose="020F0502020204030204" pitchFamily="34" charset="0"/>
            </a:endParaRPr>
          </a:p>
          <a:p>
            <a:pPr algn="just">
              <a:spcBef>
                <a:spcPts val="1200"/>
              </a:spcBef>
            </a:pPr>
            <a:r>
              <a:rPr lang="en-US" i="1" dirty="0" smtClean="0">
                <a:latin typeface="Calibri" panose="020F0502020204030204" pitchFamily="34" charset="0"/>
              </a:rPr>
              <a:t>In </a:t>
            </a:r>
            <a:r>
              <a:rPr lang="en-US" i="1" dirty="0">
                <a:latin typeface="Calibri" panose="020F0502020204030204" pitchFamily="34" charset="0"/>
              </a:rPr>
              <a:t>addition, </a:t>
            </a:r>
            <a:r>
              <a:rPr lang="en-US" i="1" dirty="0" smtClean="0">
                <a:latin typeface="Calibri" panose="020F0502020204030204" pitchFamily="34" charset="0"/>
              </a:rPr>
              <a:t>focus </a:t>
            </a:r>
            <a:r>
              <a:rPr lang="en-US" i="1" dirty="0">
                <a:latin typeface="Calibri" panose="020F0502020204030204" pitchFamily="34" charset="0"/>
              </a:rPr>
              <a:t>group interviews for supporting the development of research agenda on nursing in Medical Universities </a:t>
            </a:r>
            <a:r>
              <a:rPr lang="en-US" i="1" dirty="0" smtClean="0">
                <a:latin typeface="Calibri" panose="020F0502020204030204" pitchFamily="34" charset="0"/>
              </a:rPr>
              <a:t>will </a:t>
            </a:r>
            <a:r>
              <a:rPr lang="en-US" i="1" dirty="0">
                <a:latin typeface="Calibri" panose="020F0502020204030204" pitchFamily="34" charset="0"/>
              </a:rPr>
              <a:t>be </a:t>
            </a:r>
            <a:r>
              <a:rPr lang="en-US" i="1" dirty="0" smtClean="0">
                <a:latin typeface="Calibri" panose="020F0502020204030204" pitchFamily="34" charset="0"/>
              </a:rPr>
              <a:t>conducted until </a:t>
            </a:r>
            <a:r>
              <a:rPr lang="en-US" i="1" dirty="0">
                <a:latin typeface="Calibri" panose="020F0502020204030204" pitchFamily="34" charset="0"/>
              </a:rPr>
              <a:t>the end of </a:t>
            </a:r>
            <a:r>
              <a:rPr lang="en-US" i="1" dirty="0" smtClean="0">
                <a:latin typeface="Calibri" panose="020F0502020204030204" pitchFamily="34" charset="0"/>
              </a:rPr>
              <a:t>June.</a:t>
            </a:r>
            <a:endParaRPr lang="ru-RU" dirty="0"/>
          </a:p>
        </p:txBody>
      </p:sp>
      <p:grpSp>
        <p:nvGrpSpPr>
          <p:cNvPr id="6" name="Shape 92"/>
          <p:cNvGrpSpPr/>
          <p:nvPr/>
        </p:nvGrpSpPr>
        <p:grpSpPr>
          <a:xfrm>
            <a:off x="1235187" y="1982910"/>
            <a:ext cx="10325540" cy="3210583"/>
            <a:chOff x="9592" y="643762"/>
            <a:chExt cx="10325540" cy="3210583"/>
          </a:xfrm>
        </p:grpSpPr>
        <p:sp>
          <p:nvSpPr>
            <p:cNvPr id="7" name="Shape 93"/>
            <p:cNvSpPr/>
            <p:nvPr/>
          </p:nvSpPr>
          <p:spPr>
            <a:xfrm>
              <a:off x="9592" y="1034180"/>
              <a:ext cx="1985680" cy="2429747"/>
            </a:xfrm>
            <a:prstGeom prst="roundRect">
              <a:avLst>
                <a:gd name="adj" fmla="val 10000"/>
              </a:avLst>
            </a:prstGeom>
            <a:solidFill>
              <a:srgbClr val="599BD5"/>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94"/>
            <p:cNvSpPr txBox="1"/>
            <p:nvPr/>
          </p:nvSpPr>
          <p:spPr>
            <a:xfrm>
              <a:off x="67751" y="1092339"/>
              <a:ext cx="1869362" cy="2313429"/>
            </a:xfrm>
            <a:prstGeom prst="rect">
              <a:avLst/>
            </a:prstGeom>
            <a:noFill/>
            <a:ln>
              <a:noFill/>
            </a:ln>
          </p:spPr>
          <p:txBody>
            <a:bodyPr wrap="square" lIns="68575" tIns="68575" rIns="68575" bIns="68575" anchor="ctr" anchorCtr="0">
              <a:noAutofit/>
            </a:bodyPr>
            <a:lstStyle/>
            <a:p>
              <a:pPr marL="0" marR="0" lvl="0" indent="-114300" algn="ctr" rtl="0">
                <a:lnSpc>
                  <a:spcPct val="100000"/>
                </a:lnSpc>
                <a:spcBef>
                  <a:spcPts val="0"/>
                </a:spcBef>
                <a:spcAft>
                  <a:spcPts val="0"/>
                </a:spcAft>
                <a:buClr>
                  <a:schemeClr val="dk1"/>
                </a:buClr>
                <a:buSzPts val="1800"/>
                <a:buFont typeface="Calibri"/>
                <a:buNone/>
              </a:pPr>
              <a:r>
                <a:rPr lang="en-US" sz="1800" b="1" i="0" u="none" strike="noStrike" cap="none" dirty="0" smtClean="0">
                  <a:solidFill>
                    <a:schemeClr val="dk1"/>
                  </a:solidFill>
                  <a:latin typeface="Calibri"/>
                  <a:ea typeface="Calibri"/>
                  <a:cs typeface="Calibri"/>
                  <a:sym typeface="Calibri"/>
                </a:rPr>
                <a:t>1. </a:t>
              </a:r>
              <a:r>
                <a:rPr lang="en-US" sz="1800" b="1" dirty="0" smtClean="0">
                  <a:solidFill>
                    <a:schemeClr val="dk1"/>
                  </a:solidFill>
                  <a:latin typeface="Calibri"/>
                  <a:ea typeface="Calibri"/>
                  <a:cs typeface="Calibri"/>
                  <a:sym typeface="Calibri"/>
                </a:rPr>
                <a:t>Support </a:t>
              </a:r>
              <a:r>
                <a:rPr lang="en-US" sz="1800" b="1" dirty="0">
                  <a:solidFill>
                    <a:schemeClr val="dk1"/>
                  </a:solidFill>
                  <a:latin typeface="Calibri"/>
                  <a:ea typeface="Calibri"/>
                  <a:cs typeface="Calibri"/>
                  <a:sym typeface="Calibri"/>
                </a:rPr>
                <a:t>the development of </a:t>
              </a:r>
              <a:r>
                <a:rPr lang="en-US" sz="1800" b="1" dirty="0" smtClean="0">
                  <a:solidFill>
                    <a:schemeClr val="dk1"/>
                  </a:solidFill>
                  <a:latin typeface="Calibri"/>
                  <a:ea typeface="Calibri"/>
                  <a:cs typeface="Calibri"/>
                  <a:sym typeface="Calibri"/>
                </a:rPr>
                <a:t>nursing </a:t>
              </a:r>
              <a:r>
                <a:rPr lang="en-US" sz="1800" b="1" dirty="0">
                  <a:solidFill>
                    <a:schemeClr val="dk1"/>
                  </a:solidFill>
                  <a:latin typeface="Calibri"/>
                  <a:ea typeface="Calibri"/>
                  <a:cs typeface="Calibri"/>
                  <a:sym typeface="Calibri"/>
                </a:rPr>
                <a:t>research </a:t>
              </a:r>
              <a:r>
                <a:rPr lang="en-US" sz="1800" b="1" dirty="0" smtClean="0">
                  <a:solidFill>
                    <a:schemeClr val="dk1"/>
                  </a:solidFill>
                  <a:latin typeface="Calibri"/>
                  <a:ea typeface="Calibri"/>
                  <a:cs typeface="Calibri"/>
                  <a:sym typeface="Calibri"/>
                </a:rPr>
                <a:t>infrastructure</a:t>
              </a:r>
              <a:endParaRPr lang="en-US" sz="1800" b="1" dirty="0">
                <a:solidFill>
                  <a:schemeClr val="dk1"/>
                </a:solidFill>
                <a:latin typeface="Calibri"/>
                <a:ea typeface="Calibri"/>
                <a:cs typeface="Calibri"/>
                <a:sym typeface="Calibri"/>
              </a:endParaRPr>
            </a:p>
          </p:txBody>
        </p:sp>
        <p:sp>
          <p:nvSpPr>
            <p:cNvPr id="9" name="Shape 95"/>
            <p:cNvSpPr/>
            <p:nvPr/>
          </p:nvSpPr>
          <p:spPr>
            <a:xfrm>
              <a:off x="2193841" y="2002830"/>
              <a:ext cx="420964" cy="492448"/>
            </a:xfrm>
            <a:prstGeom prst="rightArrow">
              <a:avLst>
                <a:gd name="adj1" fmla="val 60000"/>
                <a:gd name="adj2" fmla="val 50000"/>
              </a:avLst>
            </a:prstGeom>
            <a:solidFill>
              <a:srgbClr val="B3CAE7"/>
            </a:solidFill>
            <a:ln>
              <a:noFill/>
            </a:ln>
          </p:spPr>
          <p:txBody>
            <a:bodyPr wrap="square" lIns="91425" tIns="91425" rIns="91425" bIns="91425" anchor="ctr" anchorCtr="0">
              <a:noAutofit/>
            </a:bodyPr>
            <a:lstStyle/>
            <a:p>
              <a:pPr marL="0" lvl="0" indent="0">
                <a:spcBef>
                  <a:spcPts val="0"/>
                </a:spcBef>
                <a:buNone/>
              </a:pPr>
              <a:endParaRPr/>
            </a:p>
          </p:txBody>
        </p:sp>
        <p:sp>
          <p:nvSpPr>
            <p:cNvPr id="10" name="Shape 96"/>
            <p:cNvSpPr txBox="1"/>
            <p:nvPr/>
          </p:nvSpPr>
          <p:spPr>
            <a:xfrm>
              <a:off x="2193841" y="2101320"/>
              <a:ext cx="294675" cy="295468"/>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2100" b="0" i="0" u="none" strike="noStrike" cap="none">
                <a:solidFill>
                  <a:schemeClr val="lt1"/>
                </a:solidFill>
                <a:latin typeface="Calibri"/>
                <a:ea typeface="Calibri"/>
                <a:cs typeface="Calibri"/>
                <a:sym typeface="Calibri"/>
              </a:endParaRPr>
            </a:p>
          </p:txBody>
        </p:sp>
        <p:sp>
          <p:nvSpPr>
            <p:cNvPr id="11" name="Shape 97"/>
            <p:cNvSpPr/>
            <p:nvPr/>
          </p:nvSpPr>
          <p:spPr>
            <a:xfrm>
              <a:off x="2789545" y="643762"/>
              <a:ext cx="1985680" cy="3210583"/>
            </a:xfrm>
            <a:prstGeom prst="roundRect">
              <a:avLst>
                <a:gd name="adj" fmla="val 10000"/>
              </a:avLst>
            </a:prstGeom>
            <a:solidFill>
              <a:srgbClr val="599BD5"/>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98"/>
            <p:cNvSpPr txBox="1"/>
            <p:nvPr/>
          </p:nvSpPr>
          <p:spPr>
            <a:xfrm>
              <a:off x="2847704" y="866014"/>
              <a:ext cx="1869362" cy="2851534"/>
            </a:xfrm>
            <a:prstGeom prst="rect">
              <a:avLst/>
            </a:prstGeom>
            <a:noFill/>
            <a:ln>
              <a:noFill/>
            </a:ln>
          </p:spPr>
          <p:txBody>
            <a:bodyPr wrap="square" lIns="68575" tIns="68575" rIns="68575" bIns="68575" anchor="ctr" anchorCtr="0">
              <a:noAutofit/>
            </a:bodyPr>
            <a:lstStyle/>
            <a:p>
              <a:pPr marL="0" marR="0" lvl="0" indent="0" algn="ctr" rtl="0">
                <a:lnSpc>
                  <a:spcPct val="90000"/>
                </a:lnSpc>
                <a:spcBef>
                  <a:spcPts val="0"/>
                </a:spcBef>
                <a:spcAft>
                  <a:spcPts val="0"/>
                </a:spcAft>
                <a:buNone/>
              </a:pPr>
              <a:endParaRPr lang="ru-RU" sz="1800" b="1"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800" b="1" i="0" u="none" strike="noStrike" cap="none" dirty="0" smtClean="0">
                  <a:solidFill>
                    <a:schemeClr val="dk1"/>
                  </a:solidFill>
                  <a:latin typeface="Calibri"/>
                  <a:ea typeface="Calibri"/>
                  <a:cs typeface="Calibri"/>
                  <a:sym typeface="Calibri"/>
                </a:rPr>
                <a:t>2. </a:t>
              </a:r>
              <a:r>
                <a:rPr lang="en-US" sz="1800" b="1" dirty="0" smtClean="0">
                  <a:solidFill>
                    <a:schemeClr val="dk1"/>
                  </a:solidFill>
                  <a:latin typeface="Calibri"/>
                  <a:ea typeface="Calibri"/>
                  <a:cs typeface="Calibri"/>
                  <a:sym typeface="Calibri"/>
                </a:rPr>
                <a:t>Support </a:t>
              </a:r>
              <a:r>
                <a:rPr lang="en-US" sz="1800" b="1" dirty="0">
                  <a:solidFill>
                    <a:schemeClr val="dk1"/>
                  </a:solidFill>
                  <a:latin typeface="Calibri"/>
                  <a:ea typeface="Calibri"/>
                  <a:cs typeface="Calibri"/>
                  <a:sym typeface="Calibri"/>
                </a:rPr>
                <a:t>the development of research </a:t>
              </a:r>
              <a:r>
                <a:rPr lang="en-US" sz="1800" b="1" dirty="0" smtClean="0">
                  <a:solidFill>
                    <a:schemeClr val="dk1"/>
                  </a:solidFill>
                  <a:latin typeface="Calibri"/>
                  <a:ea typeface="Calibri"/>
                  <a:cs typeface="Calibri"/>
                  <a:sym typeface="Calibri"/>
                </a:rPr>
                <a:t>agenda in nursing at the Medical </a:t>
              </a:r>
              <a:r>
                <a:rPr lang="en-US" sz="1800" b="1" dirty="0">
                  <a:solidFill>
                    <a:schemeClr val="dk1"/>
                  </a:solidFill>
                  <a:latin typeface="Calibri"/>
                  <a:ea typeface="Calibri"/>
                  <a:cs typeface="Calibri"/>
                  <a:sym typeface="Calibri"/>
                </a:rPr>
                <a:t>Universities </a:t>
              </a:r>
              <a:r>
                <a:rPr lang="en-US" sz="1800" b="1" dirty="0" smtClean="0">
                  <a:solidFill>
                    <a:schemeClr val="dk1"/>
                  </a:solidFill>
                  <a:latin typeface="Calibri"/>
                  <a:ea typeface="Calibri"/>
                  <a:cs typeface="Calibri"/>
                  <a:sym typeface="Calibri"/>
                </a:rPr>
                <a:t>in Kazakhstan by </a:t>
              </a:r>
              <a:r>
                <a:rPr lang="en-US" sz="1800" b="1" dirty="0">
                  <a:solidFill>
                    <a:schemeClr val="dk1"/>
                  </a:solidFill>
                  <a:latin typeface="Calibri"/>
                  <a:ea typeface="Calibri"/>
                  <a:cs typeface="Calibri"/>
                  <a:sym typeface="Calibri"/>
                </a:rPr>
                <a:t>learning from the international practices on nursing research development</a:t>
              </a:r>
            </a:p>
            <a:p>
              <a:pPr marL="0" marR="0" lvl="0" indent="0" algn="ctr" rtl="0">
                <a:lnSpc>
                  <a:spcPct val="90000"/>
                </a:lnSpc>
                <a:spcBef>
                  <a:spcPts val="630"/>
                </a:spcBef>
                <a:spcAft>
                  <a:spcPts val="0"/>
                </a:spcAft>
                <a:buNone/>
              </a:pPr>
              <a:endParaRPr lang="en-US" sz="1800" b="1" i="0" u="none" strike="noStrike" cap="none" dirty="0">
                <a:solidFill>
                  <a:schemeClr val="dk1"/>
                </a:solidFill>
                <a:latin typeface="Calibri"/>
                <a:ea typeface="Calibri"/>
                <a:cs typeface="Calibri"/>
                <a:sym typeface="Calibri"/>
              </a:endParaRPr>
            </a:p>
          </p:txBody>
        </p:sp>
        <p:sp>
          <p:nvSpPr>
            <p:cNvPr id="13" name="Shape 99"/>
            <p:cNvSpPr/>
            <p:nvPr/>
          </p:nvSpPr>
          <p:spPr>
            <a:xfrm>
              <a:off x="4973794" y="2002830"/>
              <a:ext cx="420964" cy="492448"/>
            </a:xfrm>
            <a:prstGeom prst="rightArrow">
              <a:avLst>
                <a:gd name="adj1" fmla="val 60000"/>
                <a:gd name="adj2" fmla="val 50000"/>
              </a:avLst>
            </a:prstGeom>
            <a:solidFill>
              <a:srgbClr val="B3CAE7"/>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100"/>
            <p:cNvSpPr txBox="1"/>
            <p:nvPr/>
          </p:nvSpPr>
          <p:spPr>
            <a:xfrm>
              <a:off x="4973794" y="2101320"/>
              <a:ext cx="294675" cy="295468"/>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2100" b="0" i="0" u="none" strike="noStrike" cap="none">
                <a:solidFill>
                  <a:schemeClr val="lt1"/>
                </a:solidFill>
                <a:latin typeface="Calibri"/>
                <a:ea typeface="Calibri"/>
                <a:cs typeface="Calibri"/>
                <a:sym typeface="Calibri"/>
              </a:endParaRPr>
            </a:p>
          </p:txBody>
        </p:sp>
        <p:sp>
          <p:nvSpPr>
            <p:cNvPr id="15" name="Shape 101"/>
            <p:cNvSpPr/>
            <p:nvPr/>
          </p:nvSpPr>
          <p:spPr>
            <a:xfrm>
              <a:off x="5569499" y="944653"/>
              <a:ext cx="1985680" cy="2608802"/>
            </a:xfrm>
            <a:prstGeom prst="roundRect">
              <a:avLst>
                <a:gd name="adj" fmla="val 10000"/>
              </a:avLst>
            </a:prstGeom>
            <a:solidFill>
              <a:srgbClr val="599BD5"/>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102"/>
            <p:cNvSpPr txBox="1"/>
            <p:nvPr/>
          </p:nvSpPr>
          <p:spPr>
            <a:xfrm>
              <a:off x="5627658" y="1002812"/>
              <a:ext cx="1869362" cy="2492484"/>
            </a:xfrm>
            <a:prstGeom prst="rect">
              <a:avLst/>
            </a:prstGeom>
            <a:noFill/>
            <a:ln>
              <a:noFill/>
            </a:ln>
          </p:spPr>
          <p:txBody>
            <a:bodyPr wrap="square" lIns="68575" tIns="68575" rIns="68575" bIns="68575" anchor="ctr" anchorCtr="0">
              <a:noAutofit/>
            </a:bodyPr>
            <a:lstStyle/>
            <a:p>
              <a:pPr marL="0" marR="0" lvl="0" indent="-114300" algn="ctr" rtl="0">
                <a:lnSpc>
                  <a:spcPct val="100000"/>
                </a:lnSpc>
                <a:spcBef>
                  <a:spcPts val="0"/>
                </a:spcBef>
                <a:spcAft>
                  <a:spcPts val="0"/>
                </a:spcAft>
                <a:buClr>
                  <a:schemeClr val="dk1"/>
                </a:buClr>
                <a:buSzPts val="1800"/>
                <a:buFont typeface="Calibri"/>
                <a:buNone/>
              </a:pPr>
              <a:r>
                <a:rPr lang="en-US" sz="1800" b="1" i="0" u="none" strike="noStrike" cap="none" dirty="0" smtClean="0">
                  <a:solidFill>
                    <a:schemeClr val="dk1"/>
                  </a:solidFill>
                  <a:latin typeface="Calibri"/>
                  <a:ea typeface="Calibri"/>
                  <a:cs typeface="Calibri"/>
                  <a:sym typeface="Calibri"/>
                </a:rPr>
                <a:t>3. </a:t>
              </a:r>
              <a:r>
                <a:rPr lang="en-US" sz="1800" b="1" dirty="0" smtClean="0">
                  <a:solidFill>
                    <a:schemeClr val="dk1"/>
                  </a:solidFill>
                  <a:latin typeface="Calibri"/>
                  <a:ea typeface="Calibri"/>
                  <a:cs typeface="Calibri"/>
                  <a:sym typeface="Calibri"/>
                </a:rPr>
                <a:t>Build the partnership between HEIs and healthcare facilities </a:t>
              </a:r>
              <a:r>
                <a:rPr lang="en-US" sz="1800" b="1" dirty="0">
                  <a:solidFill>
                    <a:schemeClr val="dk1"/>
                  </a:solidFill>
                  <a:latin typeface="Calibri"/>
                  <a:ea typeface="Calibri"/>
                  <a:cs typeface="Calibri"/>
                  <a:sym typeface="Calibri"/>
                </a:rPr>
                <a:t>in nursing </a:t>
              </a:r>
              <a:r>
                <a:rPr lang="en-US" sz="1800" b="1" dirty="0" smtClean="0">
                  <a:solidFill>
                    <a:schemeClr val="dk1"/>
                  </a:solidFill>
                  <a:latin typeface="Calibri"/>
                  <a:ea typeface="Calibri"/>
                  <a:cs typeface="Calibri"/>
                  <a:sym typeface="Calibri"/>
                </a:rPr>
                <a:t>research</a:t>
              </a:r>
              <a:endParaRPr lang="en-US" sz="1800" b="1" dirty="0">
                <a:solidFill>
                  <a:schemeClr val="dk1"/>
                </a:solidFill>
                <a:latin typeface="Calibri"/>
                <a:ea typeface="Calibri"/>
                <a:cs typeface="Calibri"/>
                <a:sym typeface="Calibri"/>
              </a:endParaRPr>
            </a:p>
          </p:txBody>
        </p:sp>
        <p:sp>
          <p:nvSpPr>
            <p:cNvPr id="17" name="Shape 103"/>
            <p:cNvSpPr/>
            <p:nvPr/>
          </p:nvSpPr>
          <p:spPr>
            <a:xfrm>
              <a:off x="7753748" y="2002830"/>
              <a:ext cx="420964" cy="492448"/>
            </a:xfrm>
            <a:prstGeom prst="rightArrow">
              <a:avLst>
                <a:gd name="adj1" fmla="val 60000"/>
                <a:gd name="adj2" fmla="val 50000"/>
              </a:avLst>
            </a:prstGeom>
            <a:solidFill>
              <a:srgbClr val="B3CAE7"/>
            </a:solidFill>
            <a:ln>
              <a:noFill/>
            </a:ln>
          </p:spPr>
          <p:txBody>
            <a:bodyPr wrap="square" lIns="91425" tIns="91425" rIns="91425" bIns="91425" anchor="ctr" anchorCtr="0">
              <a:noAutofit/>
            </a:bodyPr>
            <a:lstStyle/>
            <a:p>
              <a:pPr marL="0" lvl="0" indent="0">
                <a:spcBef>
                  <a:spcPts val="0"/>
                </a:spcBef>
                <a:buNone/>
              </a:pPr>
              <a:endParaRPr/>
            </a:p>
          </p:txBody>
        </p:sp>
        <p:sp>
          <p:nvSpPr>
            <p:cNvPr id="18" name="Shape 104"/>
            <p:cNvSpPr txBox="1"/>
            <p:nvPr/>
          </p:nvSpPr>
          <p:spPr>
            <a:xfrm>
              <a:off x="7753748" y="2101320"/>
              <a:ext cx="294675" cy="295468"/>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2100" b="0" i="0" u="none" strike="noStrike" cap="none">
                <a:solidFill>
                  <a:schemeClr val="lt1"/>
                </a:solidFill>
                <a:latin typeface="Calibri"/>
                <a:ea typeface="Calibri"/>
                <a:cs typeface="Calibri"/>
                <a:sym typeface="Calibri"/>
              </a:endParaRPr>
            </a:p>
          </p:txBody>
        </p:sp>
        <p:sp>
          <p:nvSpPr>
            <p:cNvPr id="19" name="Shape 105"/>
            <p:cNvSpPr/>
            <p:nvPr/>
          </p:nvSpPr>
          <p:spPr>
            <a:xfrm>
              <a:off x="8349452" y="1012895"/>
              <a:ext cx="1985680" cy="2472318"/>
            </a:xfrm>
            <a:prstGeom prst="roundRect">
              <a:avLst>
                <a:gd name="adj" fmla="val 10000"/>
              </a:avLst>
            </a:prstGeom>
            <a:solidFill>
              <a:srgbClr val="599BD5"/>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106"/>
            <p:cNvSpPr txBox="1"/>
            <p:nvPr/>
          </p:nvSpPr>
          <p:spPr>
            <a:xfrm>
              <a:off x="8407611" y="1071054"/>
              <a:ext cx="1869362" cy="2356000"/>
            </a:xfrm>
            <a:prstGeom prst="rect">
              <a:avLst/>
            </a:prstGeom>
            <a:noFill/>
            <a:ln>
              <a:noFill/>
            </a:ln>
          </p:spPr>
          <p:txBody>
            <a:bodyPr wrap="square" lIns="68575" tIns="68575" rIns="68575" bIns="68575" anchor="ctr" anchorCtr="0">
              <a:noAutofit/>
            </a:bodyPr>
            <a:lstStyle/>
            <a:p>
              <a:pPr marL="0" marR="0" lvl="0" indent="-114300" algn="ctr" rtl="0">
                <a:lnSpc>
                  <a:spcPct val="100000"/>
                </a:lnSpc>
                <a:spcBef>
                  <a:spcPts val="0"/>
                </a:spcBef>
                <a:spcAft>
                  <a:spcPts val="0"/>
                </a:spcAft>
                <a:buClr>
                  <a:schemeClr val="dk1"/>
                </a:buClr>
                <a:buSzPts val="1800"/>
                <a:buFont typeface="Calibri"/>
                <a:buNone/>
              </a:pPr>
              <a:r>
                <a:rPr lang="en-US" sz="1800" b="1" i="0" u="none" strike="noStrike" cap="none" dirty="0" smtClean="0">
                  <a:solidFill>
                    <a:schemeClr val="dk1"/>
                  </a:solidFill>
                  <a:latin typeface="Calibri"/>
                  <a:ea typeface="Calibri"/>
                  <a:cs typeface="Calibri"/>
                  <a:sym typeface="Calibri"/>
                </a:rPr>
                <a:t>4. </a:t>
              </a:r>
              <a:r>
                <a:rPr lang="en-US" sz="1800" b="1" dirty="0" smtClean="0">
                  <a:solidFill>
                    <a:schemeClr val="dk1"/>
                  </a:solidFill>
                  <a:latin typeface="Calibri"/>
                  <a:ea typeface="Calibri"/>
                  <a:cs typeface="Calibri"/>
                </a:rPr>
                <a:t>Joint international research projects in nursing</a:t>
              </a:r>
              <a:endParaRPr sz="1800" b="1"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0591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Shape 119"/>
          <p:cNvSpPr txBox="1">
            <a:spLocks noGrp="1"/>
          </p:cNvSpPr>
          <p:nvPr>
            <p:ph type="title"/>
          </p:nvPr>
        </p:nvSpPr>
        <p:spPr>
          <a:xfrm>
            <a:off x="3587750" y="310177"/>
            <a:ext cx="6709410" cy="594111"/>
          </a:xfrm>
          <a:prstGeom prst="rect">
            <a:avLst/>
          </a:prstGeom>
          <a:noFill/>
          <a:ln>
            <a:noFill/>
          </a:ln>
        </p:spPr>
        <p:txBody>
          <a:bodyPr spcFirstLastPara="1" wrap="square" lIns="91425" tIns="91425" rIns="91425" bIns="91425" anchor="ctr" anchorCtr="0">
            <a:noAutofit/>
          </a:bodyPr>
          <a:lstStyle/>
          <a:p>
            <a:pPr algn="ctr"/>
            <a:r>
              <a:rPr lang="en-US" sz="3200" dirty="0" smtClean="0"/>
              <a:t>WP </a:t>
            </a:r>
            <a:r>
              <a:rPr lang="ru-RU" sz="3200" dirty="0" smtClean="0"/>
              <a:t>2.4</a:t>
            </a:r>
            <a:r>
              <a:rPr lang="ru-RU" sz="3200" dirty="0"/>
              <a:t>. </a:t>
            </a:r>
            <a:r>
              <a:rPr lang="en-US" sz="3200" dirty="0" smtClean="0"/>
              <a:t>Modernization</a:t>
            </a:r>
            <a:br>
              <a:rPr lang="en-US" sz="3200" dirty="0" smtClean="0"/>
            </a:br>
            <a:r>
              <a:rPr lang="en-US" sz="3200" dirty="0" smtClean="0"/>
              <a:t>of nursing leadership</a:t>
            </a:r>
            <a:endParaRPr sz="3200" b="1" i="0" u="none" strike="noStrike" cap="none" dirty="0">
              <a:solidFill>
                <a:srgbClr val="01588E"/>
              </a:solidFill>
              <a:latin typeface="Calibri"/>
              <a:ea typeface="Calibri"/>
              <a:cs typeface="Calibri"/>
              <a:sym typeface="Calibri"/>
            </a:endParaRPr>
          </a:p>
        </p:txBody>
      </p:sp>
      <p:sp>
        <p:nvSpPr>
          <p:cNvPr id="6" name="Прямоугольник 5"/>
          <p:cNvSpPr/>
          <p:nvPr/>
        </p:nvSpPr>
        <p:spPr>
          <a:xfrm>
            <a:off x="1092200" y="1057412"/>
            <a:ext cx="10706100" cy="5124480"/>
          </a:xfrm>
          <a:prstGeom prst="rect">
            <a:avLst/>
          </a:prstGeom>
        </p:spPr>
        <p:txBody>
          <a:bodyPr wrap="square">
            <a:spAutoFit/>
          </a:bodyPr>
          <a:lstStyle/>
          <a:p>
            <a:pPr algn="just">
              <a:spcBef>
                <a:spcPts val="1200"/>
              </a:spcBef>
            </a:pPr>
            <a:r>
              <a:rPr lang="en-US" sz="1900" dirty="0" smtClean="0">
                <a:latin typeface="Calibri" panose="020F0502020204030204" pitchFamily="34" charset="0"/>
                <a:ea typeface="Calibri" panose="020F0502020204030204" pitchFamily="34" charset="0"/>
                <a:cs typeface="Times New Roman" panose="02020603050405020304" pitchFamily="18" charset="0"/>
              </a:rPr>
              <a:t>WP </a:t>
            </a:r>
            <a:r>
              <a:rPr lang="en-US" sz="1900" dirty="0">
                <a:latin typeface="Calibri" panose="020F0502020204030204" pitchFamily="34" charset="0"/>
                <a:ea typeface="Calibri" panose="020F0502020204030204" pitchFamily="34" charset="0"/>
                <a:cs typeface="Times New Roman" panose="02020603050405020304" pitchFamily="18" charset="0"/>
              </a:rPr>
              <a:t>2.4. was developed on the basis of the analysis of the needs for the development of nursing practice in Kazakhstan, as well as in cooperation between </a:t>
            </a:r>
            <a:r>
              <a:rPr lang="en-US" sz="1900" dirty="0" smtClean="0">
                <a:latin typeface="Calibri" panose="020F0502020204030204" pitchFamily="34" charset="0"/>
                <a:ea typeface="Calibri" panose="020F0502020204030204" pitchFamily="34" charset="0"/>
                <a:cs typeface="Times New Roman" panose="02020603050405020304" pitchFamily="18" charset="0"/>
              </a:rPr>
              <a:t>healthcare facilities </a:t>
            </a:r>
            <a:r>
              <a:rPr lang="en-US" sz="1900" dirty="0">
                <a:latin typeface="Calibri" panose="020F0502020204030204" pitchFamily="34" charset="0"/>
                <a:ea typeface="Calibri" panose="020F0502020204030204" pitchFamily="34" charset="0"/>
                <a:cs typeface="Times New Roman" panose="02020603050405020304" pitchFamily="18" charset="0"/>
              </a:rPr>
              <a:t>and medical universities.</a:t>
            </a:r>
            <a:endParaRPr lang="ru-RU" sz="19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pPr>
            <a:r>
              <a:rPr lang="en-US" sz="1900" dirty="0" smtClean="0">
                <a:latin typeface="Calibri" panose="020F0502020204030204" pitchFamily="34" charset="0"/>
                <a:ea typeface="Calibri" panose="020F0502020204030204" pitchFamily="34" charset="0"/>
                <a:cs typeface="Times New Roman" panose="02020603050405020304" pitchFamily="18" charset="0"/>
              </a:rPr>
              <a:t>WP focused </a:t>
            </a:r>
            <a:r>
              <a:rPr lang="en-US" sz="1900" dirty="0">
                <a:latin typeface="Calibri" panose="020F0502020204030204" pitchFamily="34" charset="0"/>
                <a:ea typeface="Calibri" panose="020F0502020204030204" pitchFamily="34" charset="0"/>
                <a:cs typeface="Times New Roman" panose="02020603050405020304" pitchFamily="18" charset="0"/>
              </a:rPr>
              <a:t>on three main points: </a:t>
            </a:r>
            <a:r>
              <a:rPr lang="ru-RU" sz="1900" dirty="0" smtClean="0">
                <a:latin typeface="Calibri" panose="020F0502020204030204" pitchFamily="34" charset="0"/>
                <a:ea typeface="Calibri" panose="020F0502020204030204" pitchFamily="34" charset="0"/>
                <a:cs typeface="Times New Roman" panose="02020603050405020304" pitchFamily="18" charset="0"/>
              </a:rPr>
              <a:t>:</a:t>
            </a:r>
            <a:endParaRPr lang="ru-RU"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200"/>
              </a:spcBef>
              <a:buFont typeface="+mj-lt"/>
              <a:buAutoNum type="arabicPeriod"/>
            </a:pPr>
            <a:r>
              <a:rPr lang="en-US" sz="1900" dirty="0" smtClean="0">
                <a:latin typeface="Calibri" panose="020F0502020204030204" pitchFamily="34" charset="0"/>
                <a:ea typeface="Calibri" panose="020F0502020204030204" pitchFamily="34" charset="0"/>
                <a:cs typeface="Times New Roman" panose="02020603050405020304" pitchFamily="18" charset="0"/>
              </a:rPr>
              <a:t>Lack </a:t>
            </a:r>
            <a:r>
              <a:rPr lang="en-US" sz="1900" dirty="0">
                <a:latin typeface="Calibri" panose="020F0502020204030204" pitchFamily="34" charset="0"/>
                <a:ea typeface="Calibri" panose="020F0502020204030204" pitchFamily="34" charset="0"/>
                <a:cs typeface="Times New Roman" panose="02020603050405020304" pitchFamily="18" charset="0"/>
              </a:rPr>
              <a:t>of a strong position and managerial role of the nurse in healthcare facilities of Kazakhstan;</a:t>
            </a:r>
          </a:p>
          <a:p>
            <a:pPr marL="342900" indent="-342900" algn="just">
              <a:spcBef>
                <a:spcPts val="1200"/>
              </a:spcBef>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Lack of modern skills in managing nursing staff in </a:t>
            </a:r>
            <a:r>
              <a:rPr lang="en-US" sz="1900" dirty="0" smtClean="0">
                <a:latin typeface="Calibri" panose="020F0502020204030204" pitchFamily="34" charset="0"/>
                <a:ea typeface="Calibri" panose="020F0502020204030204" pitchFamily="34" charset="0"/>
                <a:cs typeface="Times New Roman" panose="02020603050405020304" pitchFamily="18" charset="0"/>
              </a:rPr>
              <a:t>healthcare facilities </a:t>
            </a:r>
            <a:r>
              <a:rPr lang="en-US" sz="1900" dirty="0">
                <a:latin typeface="Calibri" panose="020F0502020204030204" pitchFamily="34" charset="0"/>
                <a:ea typeface="Calibri" panose="020F0502020204030204" pitchFamily="34" charset="0"/>
                <a:cs typeface="Times New Roman" panose="02020603050405020304" pitchFamily="18" charset="0"/>
              </a:rPr>
              <a:t>in Kazakhstan;</a:t>
            </a:r>
          </a:p>
          <a:p>
            <a:pPr marL="342900" indent="-342900" algn="just">
              <a:spcBef>
                <a:spcPts val="1200"/>
              </a:spcBef>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Lack of cooperation between practical </a:t>
            </a:r>
            <a:r>
              <a:rPr lang="en-US" sz="1900" dirty="0" smtClean="0">
                <a:latin typeface="Calibri" panose="020F0502020204030204" pitchFamily="34" charset="0"/>
                <a:ea typeface="Calibri" panose="020F0502020204030204" pitchFamily="34" charset="0"/>
                <a:cs typeface="Times New Roman" panose="02020603050405020304" pitchFamily="18" charset="0"/>
              </a:rPr>
              <a:t>healthcare </a:t>
            </a:r>
            <a:r>
              <a:rPr lang="en-US" sz="1900" dirty="0">
                <a:latin typeface="Calibri" panose="020F0502020204030204" pitchFamily="34" charset="0"/>
                <a:ea typeface="Calibri" panose="020F0502020204030204" pitchFamily="34" charset="0"/>
                <a:cs typeface="Times New Roman" panose="02020603050405020304" pitchFamily="18" charset="0"/>
              </a:rPr>
              <a:t>and the educational system in the field of modernization of nursing leadership and nursing practice.</a:t>
            </a:r>
            <a:endParaRPr lang="ru-RU" sz="19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n-US" sz="1900" b="1" dirty="0" smtClean="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1900" b="1" dirty="0" smtClean="0">
                <a:latin typeface="Calibri" panose="020F0502020204030204" pitchFamily="34" charset="0"/>
                <a:ea typeface="Calibri" panose="020F0502020204030204" pitchFamily="34" charset="0"/>
                <a:cs typeface="Times New Roman" panose="02020603050405020304" pitchFamily="18" charset="0"/>
              </a:rPr>
              <a:t>Objective</a:t>
            </a:r>
            <a:r>
              <a:rPr lang="ru-RU" sz="1900" b="1" dirty="0" smtClean="0">
                <a:latin typeface="Calibri" panose="020F0502020204030204" pitchFamily="34" charset="0"/>
                <a:ea typeface="Calibri" panose="020F0502020204030204" pitchFamily="34" charset="0"/>
                <a:cs typeface="Times New Roman" panose="02020603050405020304" pitchFamily="18" charset="0"/>
              </a:rPr>
              <a:t>: </a:t>
            </a:r>
            <a:r>
              <a:rPr lang="en-US" sz="1900" dirty="0" smtClean="0">
                <a:latin typeface="Calibri" panose="020F0502020204030204" pitchFamily="34" charset="0"/>
                <a:ea typeface="Calibri" panose="020F0502020204030204" pitchFamily="34" charset="0"/>
                <a:cs typeface="Times New Roman" panose="02020603050405020304" pitchFamily="18" charset="0"/>
              </a:rPr>
              <a:t>strengthen the </a:t>
            </a:r>
            <a:r>
              <a:rPr lang="en-US" sz="1900" dirty="0">
                <a:latin typeface="Calibri" panose="020F0502020204030204" pitchFamily="34" charset="0"/>
                <a:ea typeface="Calibri" panose="020F0502020204030204" pitchFamily="34" charset="0"/>
                <a:cs typeface="Times New Roman" panose="02020603050405020304" pitchFamily="18" charset="0"/>
              </a:rPr>
              <a:t>role and position of the nurse at the structural level, </a:t>
            </a:r>
            <a:r>
              <a:rPr lang="en-GB" sz="1900" dirty="0" smtClean="0">
                <a:latin typeface="Calibri" panose="020F0502020204030204" pitchFamily="34" charset="0"/>
                <a:ea typeface="Calibri" panose="020F0502020204030204" pitchFamily="34" charset="0"/>
                <a:cs typeface="Times New Roman" panose="02020603050405020304" pitchFamily="18" charset="0"/>
              </a:rPr>
              <a:t>promote </a:t>
            </a:r>
            <a:r>
              <a:rPr lang="en-GB" sz="1900" dirty="0">
                <a:latin typeface="Calibri" panose="020F0502020204030204" pitchFamily="34" charset="0"/>
                <a:ea typeface="Calibri" panose="020F0502020204030204" pitchFamily="34" charset="0"/>
                <a:cs typeface="Times New Roman" panose="02020603050405020304" pitchFamily="18" charset="0"/>
              </a:rPr>
              <a:t>capacity of nursing leadership and management system</a:t>
            </a:r>
            <a:r>
              <a:rPr lang="en-GB" sz="1900" dirty="0" smtClean="0">
                <a:latin typeface="Calibri" panose="020F0502020204030204" pitchFamily="34" charset="0"/>
                <a:ea typeface="Calibri" panose="020F0502020204030204" pitchFamily="34" charset="0"/>
                <a:cs typeface="Times New Roman" panose="02020603050405020304" pitchFamily="18" charset="0"/>
              </a:rPr>
              <a:t>.</a:t>
            </a:r>
          </a:p>
          <a:p>
            <a:pPr algn="just">
              <a:spcBef>
                <a:spcPts val="600"/>
              </a:spcBef>
            </a:pPr>
            <a:endParaRPr lang="en-US" sz="1900" i="1" dirty="0" smtClean="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1900" i="1" dirty="0" smtClean="0">
                <a:latin typeface="Calibri" panose="020F0502020204030204" pitchFamily="34" charset="0"/>
                <a:ea typeface="Calibri" panose="020F0502020204030204" pitchFamily="34" charset="0"/>
                <a:cs typeface="Times New Roman" panose="02020603050405020304" pitchFamily="18" charset="0"/>
              </a:rPr>
              <a:t>For today, </a:t>
            </a:r>
            <a:r>
              <a:rPr lang="en-US" sz="1900" i="1" dirty="0">
                <a:latin typeface="Calibri" panose="020F0502020204030204" pitchFamily="34" charset="0"/>
                <a:ea typeface="Calibri" panose="020F0502020204030204" pitchFamily="34" charset="0"/>
                <a:cs typeface="Times New Roman" panose="02020603050405020304" pitchFamily="18" charset="0"/>
              </a:rPr>
              <a:t>a </a:t>
            </a:r>
            <a:r>
              <a:rPr lang="en-US" sz="1900" i="1" dirty="0" smtClean="0">
                <a:latin typeface="Calibri" panose="020F0502020204030204" pitchFamily="34" charset="0"/>
                <a:ea typeface="Calibri" panose="020F0502020204030204" pitchFamily="34" charset="0"/>
                <a:cs typeface="Times New Roman" panose="02020603050405020304" pitchFamily="18" charset="0"/>
              </a:rPr>
              <a:t>survey on leadership competences for nurses </a:t>
            </a:r>
            <a:r>
              <a:rPr lang="en-US" sz="1900" i="1" dirty="0">
                <a:latin typeface="Calibri" panose="020F0502020204030204" pitchFamily="34" charset="0"/>
                <a:ea typeface="Calibri" panose="020F0502020204030204" pitchFamily="34" charset="0"/>
                <a:cs typeface="Times New Roman" panose="02020603050405020304" pitchFamily="18" charset="0"/>
              </a:rPr>
              <a:t>and </a:t>
            </a:r>
            <a:r>
              <a:rPr lang="en-US" sz="1900" i="1" dirty="0" smtClean="0">
                <a:latin typeface="Calibri" panose="020F0502020204030204" pitchFamily="34" charset="0"/>
                <a:ea typeface="Calibri" panose="020F0502020204030204" pitchFamily="34" charset="0"/>
                <a:cs typeface="Times New Roman" panose="02020603050405020304" pitchFamily="18" charset="0"/>
              </a:rPr>
              <a:t>doctors on administrative positions has </a:t>
            </a:r>
            <a:r>
              <a:rPr lang="en-US" sz="1900" i="1" dirty="0">
                <a:latin typeface="Calibri" panose="020F0502020204030204" pitchFamily="34" charset="0"/>
                <a:ea typeface="Calibri" panose="020F0502020204030204" pitchFamily="34" charset="0"/>
                <a:cs typeface="Times New Roman" panose="02020603050405020304" pitchFamily="18" charset="0"/>
              </a:rPr>
              <a:t>been completed. Altogether 250 respondents from 40 healthcare facilities of the Republic of Kazakhstan were interviewed. Analysis of the results and preparation of the report is planned from July to September </a:t>
            </a:r>
            <a:r>
              <a:rPr lang="en-US" sz="1900" i="1" dirty="0" smtClean="0">
                <a:latin typeface="Calibri" panose="020F0502020204030204" pitchFamily="34" charset="0"/>
                <a:ea typeface="Calibri" panose="020F0502020204030204" pitchFamily="34" charset="0"/>
                <a:cs typeface="Times New Roman" panose="02020603050405020304" pitchFamily="18" charset="0"/>
              </a:rPr>
              <a:t>2018.</a:t>
            </a:r>
          </a:p>
        </p:txBody>
      </p:sp>
    </p:spTree>
    <p:extLst>
      <p:ext uri="{BB962C8B-B14F-4D97-AF65-F5344CB8AC3E}">
        <p14:creationId xmlns:p14="http://schemas.microsoft.com/office/powerpoint/2010/main" val="289905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42981868"/>
              </p:ext>
            </p:extLst>
          </p:nvPr>
        </p:nvGraphicFramePr>
        <p:xfrm>
          <a:off x="1426817" y="1474470"/>
          <a:ext cx="10161432" cy="3883638"/>
        </p:xfrm>
        <a:graphic>
          <a:graphicData uri="http://schemas.openxmlformats.org/drawingml/2006/table">
            <a:tbl>
              <a:tblPr firstRow="1" bandRow="1">
                <a:tableStyleId>{7DF18680-E054-41AD-8BC1-D1AEF772440D}</a:tableStyleId>
              </a:tblPr>
              <a:tblGrid>
                <a:gridCol w="5080716">
                  <a:extLst>
                    <a:ext uri="{9D8B030D-6E8A-4147-A177-3AD203B41FA5}">
                      <a16:colId xmlns:a16="http://schemas.microsoft.com/office/drawing/2014/main" xmlns="" val="2836243054"/>
                    </a:ext>
                  </a:extLst>
                </a:gridCol>
                <a:gridCol w="5080716">
                  <a:extLst>
                    <a:ext uri="{9D8B030D-6E8A-4147-A177-3AD203B41FA5}">
                      <a16:colId xmlns:a16="http://schemas.microsoft.com/office/drawing/2014/main" xmlns="" val="4186646389"/>
                    </a:ext>
                  </a:extLst>
                </a:gridCol>
              </a:tblGrid>
              <a:tr h="375962">
                <a:tc>
                  <a:txBody>
                    <a:bodyPr/>
                    <a:lstStyle/>
                    <a:p>
                      <a:pPr algn="ctr"/>
                      <a:r>
                        <a:rPr lang="en-US" sz="1800" dirty="0" smtClean="0"/>
                        <a:t>Target Group</a:t>
                      </a:r>
                      <a:endParaRPr lang="en-US" sz="1800" dirty="0"/>
                    </a:p>
                  </a:txBody>
                  <a:tcPr/>
                </a:tc>
                <a:tc>
                  <a:txBody>
                    <a:bodyPr/>
                    <a:lstStyle/>
                    <a:p>
                      <a:pPr algn="ctr"/>
                      <a:r>
                        <a:rPr lang="en-US" sz="1800" dirty="0" smtClean="0"/>
                        <a:t>Ways</a:t>
                      </a:r>
                      <a:endParaRPr lang="en-US" sz="1800" dirty="0"/>
                    </a:p>
                  </a:txBody>
                  <a:tcPr/>
                </a:tc>
                <a:extLst>
                  <a:ext uri="{0D108BD9-81ED-4DB2-BD59-A6C34878D82A}">
                    <a16:rowId xmlns:a16="http://schemas.microsoft.com/office/drawing/2014/main" xmlns="" val="2363510278"/>
                  </a:ext>
                </a:extLst>
              </a:tr>
              <a:tr h="20672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Ministry of Education and Science, Ministry of Health of the Republic of Kazakhstan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Academic Society</a:t>
                      </a:r>
                    </a:p>
                    <a:p>
                      <a:pPr marL="285750" indent="-285750">
                        <a:buFont typeface="Arial" panose="020B0604020202020204" pitchFamily="34" charset="0"/>
                        <a:buChar char="•"/>
                      </a:pPr>
                      <a:r>
                        <a:rPr lang="en-US" sz="1800" baseline="0" dirty="0" smtClean="0"/>
                        <a:t>International Nursing Community</a:t>
                      </a:r>
                    </a:p>
                    <a:p>
                      <a:pPr marL="285750" indent="-285750">
                        <a:buFont typeface="Arial" panose="020B0604020202020204" pitchFamily="34" charset="0"/>
                        <a:buChar char="•"/>
                      </a:pPr>
                      <a:r>
                        <a:rPr lang="en-US" sz="1800" baseline="0" dirty="0" smtClean="0"/>
                        <a:t>Practical healthcare</a:t>
                      </a:r>
                    </a:p>
                    <a:p>
                      <a:pPr marL="285750" indent="-285750">
                        <a:buFont typeface="Arial" panose="020B0604020202020204" pitchFamily="34" charset="0"/>
                        <a:buChar char="•"/>
                      </a:pPr>
                      <a:r>
                        <a:rPr lang="en-US" sz="1800" baseline="0" dirty="0" smtClean="0"/>
                        <a:t>Patients and Society</a:t>
                      </a:r>
                    </a:p>
                  </a:txBody>
                  <a:tcPr/>
                </a:tc>
                <a:tc>
                  <a:txBody>
                    <a:bodyPr/>
                    <a:lstStyle/>
                    <a:p>
                      <a:pPr marL="285750" indent="-285750">
                        <a:buFont typeface="Arial" panose="020B0604020202020204" pitchFamily="34" charset="0"/>
                        <a:buChar char="•"/>
                      </a:pPr>
                      <a:r>
                        <a:rPr lang="en-US" sz="1800" dirty="0" smtClean="0"/>
                        <a:t>Press Releases</a:t>
                      </a:r>
                    </a:p>
                    <a:p>
                      <a:pPr marL="285750" indent="-285750">
                        <a:buFont typeface="Arial" panose="020B0604020202020204" pitchFamily="34" charset="0"/>
                        <a:buChar char="•"/>
                      </a:pPr>
                      <a:r>
                        <a:rPr lang="en-US" sz="1800" dirty="0" smtClean="0"/>
                        <a:t>Web site</a:t>
                      </a:r>
                    </a:p>
                    <a:p>
                      <a:pPr marL="285750" indent="-285750">
                        <a:buFont typeface="Arial" panose="020B0604020202020204" pitchFamily="34" charset="0"/>
                        <a:buChar char="•"/>
                      </a:pPr>
                      <a:r>
                        <a:rPr lang="en-US" sz="1800" dirty="0" smtClean="0"/>
                        <a:t>Social network</a:t>
                      </a:r>
                    </a:p>
                    <a:p>
                      <a:pPr marL="285750" indent="-285750">
                        <a:buFont typeface="Arial" panose="020B0604020202020204" pitchFamily="34" charset="0"/>
                        <a:buChar char="•"/>
                      </a:pPr>
                      <a:r>
                        <a:rPr lang="en-US" sz="1800" dirty="0" smtClean="0"/>
                        <a:t>Blog</a:t>
                      </a:r>
                    </a:p>
                    <a:p>
                      <a:pPr marL="285750" indent="-285750">
                        <a:buFont typeface="Arial" panose="020B0604020202020204" pitchFamily="34" charset="0"/>
                        <a:buChar char="•"/>
                      </a:pPr>
                      <a:r>
                        <a:rPr lang="en-US" sz="1800" dirty="0" smtClean="0"/>
                        <a:t>Newsletters</a:t>
                      </a:r>
                    </a:p>
                    <a:p>
                      <a:pPr marL="285750" indent="-285750">
                        <a:buFont typeface="Arial" panose="020B0604020202020204" pitchFamily="34" charset="0"/>
                        <a:buChar char="•"/>
                      </a:pPr>
                      <a:r>
                        <a:rPr lang="en-US" sz="1800" dirty="0" smtClean="0"/>
                        <a:t>Conferences, meetings, master classes</a:t>
                      </a:r>
                    </a:p>
                    <a:p>
                      <a:pPr marL="285750" indent="-285750">
                        <a:buFont typeface="Arial" panose="020B0604020202020204" pitchFamily="34" charset="0"/>
                        <a:buChar char="•"/>
                      </a:pPr>
                      <a:r>
                        <a:rPr lang="en-US" sz="1800" dirty="0" smtClean="0"/>
                        <a:t>Reports / scientific publications</a:t>
                      </a:r>
                    </a:p>
                    <a:p>
                      <a:pPr marL="285750" indent="-285750">
                        <a:buFont typeface="Arial" panose="020B0604020202020204" pitchFamily="34" charset="0"/>
                        <a:buChar char="•"/>
                      </a:pPr>
                      <a:r>
                        <a:rPr lang="en-US" sz="1800" dirty="0" smtClean="0"/>
                        <a:t>Erasmus+</a:t>
                      </a:r>
                      <a:r>
                        <a:rPr lang="en-US" sz="1800" baseline="0" dirty="0" smtClean="0"/>
                        <a:t> </a:t>
                      </a:r>
                      <a:r>
                        <a:rPr lang="en-US" sz="1800" dirty="0" smtClean="0"/>
                        <a:t>platform</a:t>
                      </a:r>
                      <a:endParaRPr lang="en-US" sz="1800" dirty="0"/>
                    </a:p>
                  </a:txBody>
                  <a:tcPr/>
                </a:tc>
                <a:extLst>
                  <a:ext uri="{0D108BD9-81ED-4DB2-BD59-A6C34878D82A}">
                    <a16:rowId xmlns:a16="http://schemas.microsoft.com/office/drawing/2014/main" xmlns="" val="4011090853"/>
                  </a:ext>
                </a:extLst>
              </a:tr>
              <a:tr h="1221676">
                <a:tc gridSpan="2">
                  <a:txBody>
                    <a:bodyPr/>
                    <a:lstStyle/>
                    <a:p>
                      <a:pPr marL="0" marR="0" indent="0" algn="l" rtl="0">
                        <a:lnSpc>
                          <a:spcPct val="100000"/>
                        </a:lnSpc>
                        <a:spcBef>
                          <a:spcPts val="0"/>
                        </a:spcBef>
                        <a:spcAft>
                          <a:spcPts val="0"/>
                        </a:spcAft>
                        <a:buFont typeface="Arial" panose="020B0604020202020204" pitchFamily="34" charset="0"/>
                        <a:buNone/>
                      </a:pPr>
                      <a:r>
                        <a:rPr lang="en-US" sz="1800" u="none" strike="noStrike" cap="none" baseline="0" dirty="0" smtClean="0">
                          <a:sym typeface="Arial"/>
                        </a:rPr>
                        <a:t>The level of dissemination and implementation focused on:</a:t>
                      </a:r>
                    </a:p>
                    <a:p>
                      <a:pPr marL="285750" marR="0" indent="-285750" algn="l" rtl="0">
                        <a:lnSpc>
                          <a:spcPct val="100000"/>
                        </a:lnSpc>
                        <a:spcBef>
                          <a:spcPts val="0"/>
                        </a:spcBef>
                        <a:spcAft>
                          <a:spcPts val="0"/>
                        </a:spcAft>
                        <a:buFont typeface="Arial" panose="020B0604020202020204" pitchFamily="34" charset="0"/>
                        <a:buChar char="•"/>
                      </a:pPr>
                      <a:r>
                        <a:rPr lang="en-US" sz="1800" u="none" strike="noStrike" cap="none" baseline="0" dirty="0" smtClean="0">
                          <a:sym typeface="Arial"/>
                        </a:rPr>
                        <a:t>Awareness / education</a:t>
                      </a:r>
                    </a:p>
                    <a:p>
                      <a:pPr marL="285750" marR="0" indent="-285750" algn="l" rtl="0">
                        <a:lnSpc>
                          <a:spcPct val="100000"/>
                        </a:lnSpc>
                        <a:spcBef>
                          <a:spcPts val="0"/>
                        </a:spcBef>
                        <a:spcAft>
                          <a:spcPts val="0"/>
                        </a:spcAft>
                        <a:buFont typeface="Arial" panose="020B0604020202020204" pitchFamily="34" charset="0"/>
                        <a:buChar char="•"/>
                      </a:pPr>
                      <a:r>
                        <a:rPr lang="en-US" sz="1800" u="none" strike="noStrike" cap="none" baseline="0" dirty="0" smtClean="0">
                          <a:sym typeface="Arial"/>
                        </a:rPr>
                        <a:t>Action / participation</a:t>
                      </a:r>
                    </a:p>
                    <a:p>
                      <a:pPr marL="285750" marR="0" indent="-285750" algn="l" rtl="0">
                        <a:lnSpc>
                          <a:spcPct val="100000"/>
                        </a:lnSpc>
                        <a:spcBef>
                          <a:spcPts val="0"/>
                        </a:spcBef>
                        <a:spcAft>
                          <a:spcPts val="0"/>
                        </a:spcAft>
                        <a:buFont typeface="Arial" panose="020B0604020202020204" pitchFamily="34" charset="0"/>
                        <a:buChar char="•"/>
                      </a:pPr>
                      <a:r>
                        <a:rPr lang="en-US" sz="1800" u="none" strike="noStrike" cap="none" baseline="0" dirty="0" smtClean="0">
                          <a:sym typeface="Arial"/>
                        </a:rPr>
                        <a:t>Support</a:t>
                      </a:r>
                      <a:endParaRPr lang="en-US" sz="1800" b="0" i="0" u="none" strike="noStrike" cap="none" baseline="0" dirty="0" smtClean="0">
                        <a:solidFill>
                          <a:schemeClr val="dk1"/>
                        </a:solidFill>
                        <a:latin typeface="+mn-lt"/>
                        <a:ea typeface="+mn-ea"/>
                        <a:cs typeface="+mn-cs"/>
                        <a:sym typeface="Arial"/>
                      </a:endParaRPr>
                    </a:p>
                  </a:txBody>
                  <a:tcPr/>
                </a:tc>
                <a:tc hMerge="1">
                  <a:txBody>
                    <a:bodyPr/>
                    <a:lstStyle/>
                    <a:p>
                      <a:pPr marL="285750" indent="-285750">
                        <a:buFont typeface="Arial" panose="020B0604020202020204" pitchFamily="34" charset="0"/>
                        <a:buChar char="•"/>
                      </a:pPr>
                      <a:endParaRPr lang="en-US" sz="2400" dirty="0"/>
                    </a:p>
                  </a:txBody>
                  <a:tcPr/>
                </a:tc>
                <a:extLst>
                  <a:ext uri="{0D108BD9-81ED-4DB2-BD59-A6C34878D82A}">
                    <a16:rowId xmlns:a16="http://schemas.microsoft.com/office/drawing/2014/main" xmlns="" val="3181003940"/>
                  </a:ext>
                </a:extLst>
              </a:tr>
            </a:tbl>
          </a:graphicData>
        </a:graphic>
      </p:graphicFrame>
      <p:sp>
        <p:nvSpPr>
          <p:cNvPr id="4" name="Shape 119"/>
          <p:cNvSpPr txBox="1">
            <a:spLocks/>
          </p:cNvSpPr>
          <p:nvPr/>
        </p:nvSpPr>
        <p:spPr>
          <a:xfrm>
            <a:off x="3575050" y="125731"/>
            <a:ext cx="6709410" cy="9817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1588E"/>
              </a:buClr>
              <a:buSzPts val="4400"/>
              <a:buFont typeface="Calibri"/>
              <a:buNone/>
              <a:defRPr sz="4400" b="1" i="0" u="none" strike="noStrike" cap="none">
                <a:solidFill>
                  <a:srgbClr val="005A8C"/>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pPr algn="ctr"/>
            <a:r>
              <a:rPr lang="en-US" sz="3200" dirty="0"/>
              <a:t>WP 4. Dissemination</a:t>
            </a:r>
          </a:p>
        </p:txBody>
      </p:sp>
    </p:spTree>
    <p:extLst>
      <p:ext uri="{BB962C8B-B14F-4D97-AF65-F5344CB8AC3E}">
        <p14:creationId xmlns:p14="http://schemas.microsoft.com/office/powerpoint/2010/main" val="596290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Shape 119"/>
          <p:cNvSpPr txBox="1">
            <a:spLocks noGrp="1"/>
          </p:cNvSpPr>
          <p:nvPr>
            <p:ph type="title"/>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p>
            <a:pPr algn="ctr"/>
            <a:r>
              <a:rPr lang="en-US" sz="2600" dirty="0"/>
              <a:t>Dissemination of results</a:t>
            </a:r>
            <a:endParaRPr sz="2600" b="1" i="0" u="none" strike="noStrike" cap="none" dirty="0">
              <a:solidFill>
                <a:srgbClr val="01588E"/>
              </a:solidFill>
              <a:sym typeface="Calibri"/>
            </a:endParaRPr>
          </a:p>
        </p:txBody>
      </p:sp>
      <p:sp>
        <p:nvSpPr>
          <p:cNvPr id="6" name="Прямоугольник 5"/>
          <p:cNvSpPr/>
          <p:nvPr/>
        </p:nvSpPr>
        <p:spPr>
          <a:xfrm>
            <a:off x="5340388" y="4313623"/>
            <a:ext cx="6521412" cy="1815882"/>
          </a:xfrm>
          <a:prstGeom prst="rect">
            <a:avLst/>
          </a:prstGeom>
        </p:spPr>
        <p:txBody>
          <a:bodyPr wrap="square">
            <a:spAutoFit/>
          </a:bodyPr>
          <a:lstStyle/>
          <a:p>
            <a:pPr algn="ctr"/>
            <a:endParaRPr lang="en-US" sz="600" dirty="0" smtClean="0">
              <a:latin typeface="Calibri" panose="020F0502020204030204" pitchFamily="34" charset="0"/>
              <a:ea typeface="Calibri" panose="020F0502020204030204" pitchFamily="34" charset="0"/>
              <a:cs typeface="Arial" panose="020B0604020202020204" pitchFamily="34" charset="0"/>
            </a:endParaRPr>
          </a:p>
          <a:p>
            <a:pPr algn="ctr"/>
            <a:r>
              <a:rPr lang="en-US" sz="2000" dirty="0" smtClean="0">
                <a:latin typeface="Calibri" panose="020F0502020204030204" pitchFamily="34" charset="0"/>
                <a:ea typeface="Calibri" panose="020F0502020204030204" pitchFamily="34" charset="0"/>
                <a:cs typeface="Arial" panose="020B0604020202020204" pitchFamily="34" charset="0"/>
              </a:rPr>
              <a:t>There were developed newsletters </a:t>
            </a:r>
            <a:r>
              <a:rPr lang="ru-RU" sz="2000" dirty="0" smtClean="0">
                <a:latin typeface="Calibri" panose="020F0502020204030204" pitchFamily="34" charset="0"/>
                <a:ea typeface="Calibri" panose="020F0502020204030204" pitchFamily="34" charset="0"/>
                <a:cs typeface="Arial" panose="020B0604020202020204" pitchFamily="34" charset="0"/>
              </a:rPr>
              <a:t>«</a:t>
            </a:r>
            <a:r>
              <a:rPr lang="en-US" sz="2000" dirty="0" err="1" smtClean="0">
                <a:latin typeface="Calibri" panose="020F0502020204030204" pitchFamily="34" charset="0"/>
                <a:ea typeface="Calibri" panose="020F0502020204030204" pitchFamily="34" charset="0"/>
                <a:cs typeface="Arial" panose="020B0604020202020204" pitchFamily="34" charset="0"/>
              </a:rPr>
              <a:t>ProInCa</a:t>
            </a:r>
            <a:r>
              <a:rPr lang="en-US" sz="2000" dirty="0" smtClean="0">
                <a:latin typeface="Calibri" panose="020F0502020204030204" pitchFamily="34" charset="0"/>
                <a:ea typeface="Calibri" panose="020F0502020204030204" pitchFamily="34" charset="0"/>
                <a:cs typeface="Arial" panose="020B0604020202020204" pitchFamily="34" charset="0"/>
              </a:rPr>
              <a:t> NEWS</a:t>
            </a:r>
            <a:r>
              <a:rPr lang="ru-RU" sz="2000" dirty="0" smtClean="0">
                <a:latin typeface="Calibri" panose="020F0502020204030204" pitchFamily="34" charset="0"/>
                <a:ea typeface="Calibri" panose="020F0502020204030204" pitchFamily="34" charset="0"/>
                <a:cs typeface="Arial" panose="020B0604020202020204" pitchFamily="34" charset="0"/>
              </a:rPr>
              <a:t>»</a:t>
            </a:r>
            <a:r>
              <a:rPr lang="en-US" sz="2000" dirty="0" smtClean="0">
                <a:latin typeface="Calibri" panose="020F0502020204030204" pitchFamily="34" charset="0"/>
                <a:ea typeface="Calibri" panose="020F0502020204030204" pitchFamily="34" charset="0"/>
                <a:cs typeface="Arial" panose="020B0604020202020204" pitchFamily="34" charset="0"/>
              </a:rPr>
              <a:t>,</a:t>
            </a:r>
          </a:p>
          <a:p>
            <a:pPr algn="ctr"/>
            <a:r>
              <a:rPr lang="en-US" sz="2000" dirty="0" smtClean="0">
                <a:latin typeface="Calibri" panose="020F0502020204030204" pitchFamily="34" charset="0"/>
                <a:ea typeface="Calibri" panose="020F0502020204030204" pitchFamily="34" charset="0"/>
                <a:cs typeface="Arial" panose="020B0604020202020204" pitchFamily="34" charset="0"/>
              </a:rPr>
              <a:t>leaflets</a:t>
            </a:r>
            <a:r>
              <a:rPr lang="ru-RU" sz="2000" dirty="0" smtClean="0">
                <a:latin typeface="Calibri" panose="020F0502020204030204" pitchFamily="34" charset="0"/>
                <a:ea typeface="Calibri" panose="020F0502020204030204" pitchFamily="34" charset="0"/>
                <a:cs typeface="Arial" panose="020B0604020202020204" pitchFamily="34" charset="0"/>
              </a:rPr>
              <a:t> </a:t>
            </a:r>
            <a:r>
              <a:rPr lang="en-US" sz="2000" dirty="0" smtClean="0">
                <a:latin typeface="Calibri" panose="020F0502020204030204" pitchFamily="34" charset="0"/>
                <a:ea typeface="Calibri" panose="020F0502020204030204" pitchFamily="34" charset="0"/>
                <a:cs typeface="Arial" panose="020B0604020202020204" pitchFamily="34" charset="0"/>
              </a:rPr>
              <a:t>in English and Russian languages</a:t>
            </a:r>
          </a:p>
          <a:p>
            <a:pPr algn="ctr"/>
            <a:endParaRPr lang="en-US" sz="2000" b="1" u="sng" dirty="0" smtClean="0">
              <a:latin typeface="Calibri" panose="020F0502020204030204" pitchFamily="34" charset="0"/>
              <a:ea typeface="Calibri" panose="020F0502020204030204" pitchFamily="34" charset="0"/>
              <a:cs typeface="Arial" panose="020B0604020202020204" pitchFamily="34" charset="0"/>
            </a:endParaRPr>
          </a:p>
          <a:p>
            <a:pPr algn="ctr"/>
            <a:r>
              <a:rPr lang="en-US" sz="2000" b="1" u="sng" dirty="0" smtClean="0">
                <a:latin typeface="Calibri" panose="020F0502020204030204" pitchFamily="34" charset="0"/>
                <a:ea typeface="Calibri" panose="020F0502020204030204" pitchFamily="34" charset="0"/>
                <a:cs typeface="Arial" panose="020B0604020202020204" pitchFamily="34" charset="0"/>
              </a:rPr>
              <a:t>Join us</a:t>
            </a:r>
            <a:r>
              <a:rPr lang="ru-RU" sz="2000" b="1" u="sng" dirty="0" smtClean="0">
                <a:latin typeface="Calibri" panose="020F0502020204030204" pitchFamily="34" charset="0"/>
                <a:ea typeface="Calibri" panose="020F0502020204030204" pitchFamily="34" charset="0"/>
                <a:cs typeface="Arial" panose="020B0604020202020204" pitchFamily="34" charset="0"/>
              </a:rPr>
              <a:t>:</a:t>
            </a:r>
          </a:p>
          <a:p>
            <a:pPr algn="ctr"/>
            <a:r>
              <a:rPr lang="ru-RU" sz="2000" dirty="0" smtClean="0">
                <a:latin typeface="Calibri" panose="020F0502020204030204" pitchFamily="34" charset="0"/>
                <a:ea typeface="Calibri" panose="020F0502020204030204" pitchFamily="34" charset="0"/>
                <a:cs typeface="Arial" panose="020B0604020202020204" pitchFamily="34" charset="0"/>
              </a:rPr>
              <a:t> </a:t>
            </a:r>
          </a:p>
          <a:p>
            <a:pPr algn="ctr"/>
            <a:endParaRPr lang="kk-KZ" sz="600" dirty="0" smtClean="0">
              <a:latin typeface="Calibri" panose="020F0502020204030204" pitchFamily="34" charset="0"/>
              <a:ea typeface="Calibri" panose="020F0502020204030204" pitchFamily="34" charset="0"/>
              <a:cs typeface="Arial" panose="020B0604020202020204" pitchFamily="34" charset="0"/>
            </a:endParaRPr>
          </a:p>
        </p:txBody>
      </p:sp>
      <p:pic>
        <p:nvPicPr>
          <p:cNvPr id="14" name="Picture 1">
            <a:hlinkClick r:id="rId4"/>
          </p:cNvPr>
          <p:cNvPicPr/>
          <p:nvPr/>
        </p:nvPicPr>
        <p:blipFill>
          <a:blip r:embed="rId5"/>
          <a:stretch>
            <a:fillRect/>
          </a:stretch>
        </p:blipFill>
        <p:spPr>
          <a:xfrm>
            <a:off x="7300038" y="5702252"/>
            <a:ext cx="645160" cy="645160"/>
          </a:xfrm>
          <a:prstGeom prst="rect">
            <a:avLst/>
          </a:prstGeom>
        </p:spPr>
      </p:pic>
      <p:pic>
        <p:nvPicPr>
          <p:cNvPr id="15" name="Picture 45">
            <a:hlinkClick r:id="rId6"/>
          </p:cNvPr>
          <p:cNvPicPr/>
          <p:nvPr/>
        </p:nvPicPr>
        <p:blipFill>
          <a:blip r:embed="rId7"/>
          <a:stretch>
            <a:fillRect/>
          </a:stretch>
        </p:blipFill>
        <p:spPr>
          <a:xfrm>
            <a:off x="8407241" y="5783851"/>
            <a:ext cx="495300" cy="481965"/>
          </a:xfrm>
          <a:prstGeom prst="rect">
            <a:avLst/>
          </a:prstGeom>
        </p:spPr>
      </p:pic>
      <p:pic>
        <p:nvPicPr>
          <p:cNvPr id="16" name="Picture 47">
            <a:hlinkClick r:id="rId8"/>
          </p:cNvPr>
          <p:cNvPicPr/>
          <p:nvPr/>
        </p:nvPicPr>
        <p:blipFill>
          <a:blip r:embed="rId9"/>
          <a:stretch>
            <a:fillRect/>
          </a:stretch>
        </p:blipFill>
        <p:spPr>
          <a:xfrm>
            <a:off x="9234804" y="5806075"/>
            <a:ext cx="673100" cy="437515"/>
          </a:xfrm>
          <a:prstGeom prst="rect">
            <a:avLst/>
          </a:prstGeom>
        </p:spPr>
      </p:pic>
      <p:graphicFrame>
        <p:nvGraphicFramePr>
          <p:cNvPr id="2" name="Объект 1"/>
          <p:cNvGraphicFramePr>
            <a:graphicFrameLocks noChangeAspect="1"/>
          </p:cNvGraphicFramePr>
          <p:nvPr>
            <p:extLst>
              <p:ext uri="{D42A27DB-BD31-4B8C-83A1-F6EECF244321}">
                <p14:modId xmlns:p14="http://schemas.microsoft.com/office/powerpoint/2010/main" val="3667092169"/>
              </p:ext>
            </p:extLst>
          </p:nvPr>
        </p:nvGraphicFramePr>
        <p:xfrm>
          <a:off x="6378276" y="878360"/>
          <a:ext cx="4445635" cy="3435263"/>
        </p:xfrm>
        <a:graphic>
          <a:graphicData uri="http://schemas.openxmlformats.org/presentationml/2006/ole">
            <mc:AlternateContent xmlns:mc="http://schemas.openxmlformats.org/markup-compatibility/2006">
              <mc:Choice xmlns:v="urn:schemas-microsoft-com:vml" Requires="v">
                <p:oleObj spid="_x0000_s1162" name="Acrobat Document" r:id="rId10" imgW="7543800" imgH="5829300" progId="AcroExch.Document.11">
                  <p:embed/>
                </p:oleObj>
              </mc:Choice>
              <mc:Fallback>
                <p:oleObj name="Acrobat Document" r:id="rId10" imgW="7543800" imgH="5829300" progId="AcroExch.Document.11">
                  <p:embed/>
                  <p:pic>
                    <p:nvPicPr>
                      <p:cNvPr id="0" name=""/>
                      <p:cNvPicPr/>
                      <p:nvPr/>
                    </p:nvPicPr>
                    <p:blipFill>
                      <a:blip r:embed="rId11"/>
                      <a:stretch>
                        <a:fillRect/>
                      </a:stretch>
                    </p:blipFill>
                    <p:spPr>
                      <a:xfrm>
                        <a:off x="6378276" y="878360"/>
                        <a:ext cx="4445635" cy="3435263"/>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767324284"/>
              </p:ext>
            </p:extLst>
          </p:nvPr>
        </p:nvGraphicFramePr>
        <p:xfrm>
          <a:off x="1370327" y="1120775"/>
          <a:ext cx="4186238" cy="5418138"/>
        </p:xfrm>
        <a:graphic>
          <a:graphicData uri="http://schemas.openxmlformats.org/presentationml/2006/ole">
            <mc:AlternateContent xmlns:mc="http://schemas.openxmlformats.org/markup-compatibility/2006">
              <mc:Choice xmlns:v="urn:schemas-microsoft-com:vml" Requires="v">
                <p:oleObj spid="_x0000_s1163" name="Acrobat Document" r:id="rId12" imgW="5829300" imgH="7543800" progId="AcroExch.Document.11">
                  <p:embed/>
                </p:oleObj>
              </mc:Choice>
              <mc:Fallback>
                <p:oleObj name="Acrobat Document" r:id="rId12" imgW="5829300" imgH="7543800" progId="AcroExch.Document.11">
                  <p:embed/>
                  <p:pic>
                    <p:nvPicPr>
                      <p:cNvPr id="0" name=""/>
                      <p:cNvPicPr/>
                      <p:nvPr/>
                    </p:nvPicPr>
                    <p:blipFill>
                      <a:blip r:embed="rId13"/>
                      <a:stretch>
                        <a:fillRect/>
                      </a:stretch>
                    </p:blipFill>
                    <p:spPr>
                      <a:xfrm>
                        <a:off x="1370327" y="1120775"/>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1822706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type="body" idx="1"/>
          </p:nvPr>
        </p:nvSpPr>
        <p:spPr>
          <a:xfrm>
            <a:off x="1092200" y="1117600"/>
            <a:ext cx="10629900" cy="4968391"/>
          </a:xfrm>
          <a:prstGeom prst="rect">
            <a:avLst/>
          </a:prstGeom>
          <a:noFill/>
          <a:ln>
            <a:noFill/>
          </a:ln>
        </p:spPr>
        <p:txBody>
          <a:bodyPr spcFirstLastPara="1" wrap="square" lIns="91425" tIns="91425" rIns="91425" bIns="91425" anchor="t" anchorCtr="0">
            <a:noAutofit/>
          </a:bodyPr>
          <a:lstStyle/>
          <a:p>
            <a:pPr marL="520700" indent="-342900" algn="just">
              <a:spcBef>
                <a:spcPts val="1200"/>
              </a:spcBef>
            </a:pPr>
            <a:r>
              <a:rPr lang="en-US" sz="2200" dirty="0" smtClean="0"/>
              <a:t>Sustainable </a:t>
            </a:r>
            <a:r>
              <a:rPr lang="en-US" sz="2200" dirty="0"/>
              <a:t>mechanisms for </a:t>
            </a:r>
            <a:r>
              <a:rPr lang="en-US" sz="2200" dirty="0" smtClean="0"/>
              <a:t>collaboration and </a:t>
            </a:r>
            <a:r>
              <a:rPr lang="en-US" sz="2200" dirty="0"/>
              <a:t>knowledge sharing between the national and international academic </a:t>
            </a:r>
            <a:r>
              <a:rPr lang="en-US" sz="2200" dirty="0" smtClean="0"/>
              <a:t>nursing community and society.</a:t>
            </a:r>
          </a:p>
          <a:p>
            <a:pPr marL="520700" indent="-342900" algn="just">
              <a:spcBef>
                <a:spcPts val="1200"/>
              </a:spcBef>
            </a:pPr>
            <a:endParaRPr lang="ru-RU" sz="2200" dirty="0" smtClean="0"/>
          </a:p>
          <a:p>
            <a:pPr marL="520700" indent="-342900" algn="just">
              <a:spcBef>
                <a:spcPts val="1200"/>
              </a:spcBef>
            </a:pPr>
            <a:r>
              <a:rPr lang="en-US" sz="2200" dirty="0" smtClean="0"/>
              <a:t>Increased relevance </a:t>
            </a:r>
            <a:r>
              <a:rPr lang="en-US" sz="2200" dirty="0"/>
              <a:t>of </a:t>
            </a:r>
            <a:r>
              <a:rPr lang="en-US" sz="2200" dirty="0" smtClean="0"/>
              <a:t>nursing </a:t>
            </a:r>
            <a:r>
              <a:rPr lang="en-US" sz="2200" dirty="0"/>
              <a:t>education for the labor market through the </a:t>
            </a:r>
            <a:r>
              <a:rPr lang="en-US" sz="2200" dirty="0" smtClean="0"/>
              <a:t>implementation of evidence-based nursing.</a:t>
            </a:r>
          </a:p>
          <a:p>
            <a:pPr marL="177800" indent="0" algn="just">
              <a:spcBef>
                <a:spcPts val="1200"/>
              </a:spcBef>
              <a:buNone/>
            </a:pPr>
            <a:endParaRPr lang="ru-RU" sz="2200" b="1" dirty="0" smtClean="0"/>
          </a:p>
          <a:p>
            <a:pPr marL="520700" indent="-342900" algn="just">
              <a:spcBef>
                <a:spcPts val="1200"/>
              </a:spcBef>
            </a:pPr>
            <a:r>
              <a:rPr lang="en-US" sz="2200" dirty="0" smtClean="0"/>
              <a:t>Strengthened role </a:t>
            </a:r>
            <a:r>
              <a:rPr lang="en-US" sz="2200" dirty="0"/>
              <a:t>of </a:t>
            </a:r>
            <a:r>
              <a:rPr lang="en-US" sz="2200" dirty="0" smtClean="0"/>
              <a:t>Medical Universities in </a:t>
            </a:r>
            <a:r>
              <a:rPr lang="en-US" sz="2200" dirty="0"/>
              <a:t>building evidence-based nursing research </a:t>
            </a:r>
            <a:r>
              <a:rPr lang="en-US" sz="2200" dirty="0" smtClean="0"/>
              <a:t>activities.</a:t>
            </a:r>
            <a:endParaRPr lang="ru-RU" sz="2200" dirty="0" smtClean="0"/>
          </a:p>
          <a:p>
            <a:pPr marL="520700" indent="-342900" algn="just">
              <a:spcBef>
                <a:spcPts val="1200"/>
              </a:spcBef>
            </a:pPr>
            <a:endParaRPr lang="ru-RU" sz="2200" dirty="0" smtClean="0"/>
          </a:p>
          <a:p>
            <a:pPr marL="520700" indent="-342900" algn="just">
              <a:spcBef>
                <a:spcPts val="1200"/>
              </a:spcBef>
            </a:pPr>
            <a:r>
              <a:rPr lang="en-US" sz="2200" dirty="0" smtClean="0"/>
              <a:t>New sustainable </a:t>
            </a:r>
            <a:r>
              <a:rPr lang="en-US" sz="2200" dirty="0"/>
              <a:t>system of nursing leadership and management </a:t>
            </a:r>
            <a:r>
              <a:rPr lang="en-US" sz="2200" dirty="0" smtClean="0"/>
              <a:t>in healthcare with collaboration of higher </a:t>
            </a:r>
            <a:r>
              <a:rPr lang="en-US" sz="2200" dirty="0"/>
              <a:t>education institutions and </a:t>
            </a:r>
            <a:r>
              <a:rPr lang="en-US" sz="2200" dirty="0" smtClean="0"/>
              <a:t>healthcare facilities.</a:t>
            </a:r>
            <a:endParaRPr lang="ru-RU" sz="2200" dirty="0"/>
          </a:p>
          <a:p>
            <a:pPr marL="685800" indent="-457200">
              <a:spcBef>
                <a:spcPts val="1200"/>
              </a:spcBef>
            </a:pPr>
            <a:endParaRPr sz="2200" b="0" i="0" u="none" strike="noStrike" cap="none" dirty="0">
              <a:solidFill>
                <a:schemeClr val="dk1"/>
              </a:solidFill>
              <a:sym typeface="Calibri"/>
            </a:endParaRPr>
          </a:p>
        </p:txBody>
      </p:sp>
      <p:sp>
        <p:nvSpPr>
          <p:cNvPr id="4" name="Shape 119"/>
          <p:cNvSpPr txBox="1">
            <a:spLocks/>
          </p:cNvSpPr>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pPr algn="ctr"/>
            <a:r>
              <a:rPr lang="en-US" sz="3200" dirty="0"/>
              <a:t>Expected results</a:t>
            </a:r>
          </a:p>
        </p:txBody>
      </p:sp>
    </p:spTree>
    <p:extLst>
      <p:ext uri="{BB962C8B-B14F-4D97-AF65-F5344CB8AC3E}">
        <p14:creationId xmlns:p14="http://schemas.microsoft.com/office/powerpoint/2010/main" val="92134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11004" y="2388359"/>
            <a:ext cx="10274808" cy="5413722"/>
          </a:xfrm>
        </p:spPr>
        <p:txBody>
          <a:bodyPr/>
          <a:lstStyle/>
          <a:p>
            <a:pPr marL="50800" indent="0" algn="just">
              <a:buNone/>
            </a:pPr>
            <a:r>
              <a:rPr lang="en-US" sz="3200" i="1" dirty="0" smtClean="0"/>
              <a:t>“Coming together is the beginning;</a:t>
            </a:r>
          </a:p>
          <a:p>
            <a:pPr marL="50800" indent="0" algn="just">
              <a:buNone/>
            </a:pPr>
            <a:r>
              <a:rPr lang="en-US" sz="3200" i="1" dirty="0" smtClean="0"/>
              <a:t>  Keeping together is progress;</a:t>
            </a:r>
          </a:p>
          <a:p>
            <a:pPr marL="50800" indent="0" algn="just">
              <a:buNone/>
            </a:pPr>
            <a:r>
              <a:rPr lang="en-US" sz="3200" i="1" dirty="0" smtClean="0"/>
              <a:t>  Working together is success”</a:t>
            </a:r>
          </a:p>
          <a:p>
            <a:pPr marL="50800" indent="0">
              <a:buNone/>
            </a:pPr>
            <a:endParaRPr lang="en-US" sz="3200" dirty="0"/>
          </a:p>
          <a:p>
            <a:pPr marL="50800" indent="0">
              <a:buNone/>
            </a:pPr>
            <a:r>
              <a:rPr lang="en-US" sz="3200" dirty="0" smtClean="0"/>
              <a:t>                                       Henry Ford</a:t>
            </a:r>
            <a:endParaRPr lang="ru-RU" sz="3200" dirty="0"/>
          </a:p>
        </p:txBody>
      </p:sp>
    </p:spTree>
    <p:extLst>
      <p:ext uri="{BB962C8B-B14F-4D97-AF65-F5344CB8AC3E}">
        <p14:creationId xmlns:p14="http://schemas.microsoft.com/office/powerpoint/2010/main" val="215998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46853" y="2508393"/>
            <a:ext cx="10675344" cy="1325563"/>
          </a:xfrm>
        </p:spPr>
        <p:txBody>
          <a:bodyPr/>
          <a:lstStyle/>
          <a:p>
            <a:pPr algn="ctr"/>
            <a:r>
              <a:rPr lang="en-US" dirty="0" smtClean="0"/>
              <a:t>Thanks for your attention!</a:t>
            </a:r>
            <a:endParaRPr lang="ru-RU" dirty="0"/>
          </a:p>
        </p:txBody>
      </p:sp>
    </p:spTree>
    <p:extLst>
      <p:ext uri="{BB962C8B-B14F-4D97-AF65-F5344CB8AC3E}">
        <p14:creationId xmlns:p14="http://schemas.microsoft.com/office/powerpoint/2010/main" val="1563793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sz="1800" dirty="0" smtClean="0"/>
          </a:p>
          <a:p>
            <a:pPr marL="50800" indent="0">
              <a:buNone/>
            </a:pPr>
            <a:endParaRPr lang="ru-RU" dirty="0"/>
          </a:p>
        </p:txBody>
      </p:sp>
      <p:sp>
        <p:nvSpPr>
          <p:cNvPr id="4" name="Прямоугольник 3"/>
          <p:cNvSpPr/>
          <p:nvPr/>
        </p:nvSpPr>
        <p:spPr>
          <a:xfrm>
            <a:off x="1358900" y="1682154"/>
            <a:ext cx="4241800" cy="3747693"/>
          </a:xfrm>
          <a:prstGeom prst="rect">
            <a:avLst/>
          </a:prstGeom>
        </p:spPr>
        <p:txBody>
          <a:bodyPr wrap="square">
            <a:spAutoFit/>
          </a:bodyPr>
          <a:lstStyle/>
          <a:p>
            <a:pPr lvl="0">
              <a:lnSpc>
                <a:spcPct val="80000"/>
              </a:lnSpc>
              <a:spcBef>
                <a:spcPts val="1000"/>
              </a:spcBef>
              <a:buClr>
                <a:srgbClr val="000000"/>
              </a:buClr>
              <a:buSzPts val="2400"/>
            </a:pPr>
            <a:r>
              <a:rPr lang="en-US" sz="2800" dirty="0">
                <a:latin typeface="Calibri"/>
                <a:sym typeface="Calibri"/>
              </a:rPr>
              <a:t>Databases:</a:t>
            </a:r>
          </a:p>
          <a:p>
            <a:pPr lvl="0">
              <a:lnSpc>
                <a:spcPct val="80000"/>
              </a:lnSpc>
              <a:spcBef>
                <a:spcPts val="1000"/>
              </a:spcBef>
              <a:buClr>
                <a:srgbClr val="000000"/>
              </a:buClr>
              <a:buSzPts val="2400"/>
            </a:pPr>
            <a:endParaRPr lang="en-US" sz="2800" dirty="0">
              <a:latin typeface="Calibri"/>
              <a:sym typeface="Calibri"/>
            </a:endParaRPr>
          </a:p>
          <a:p>
            <a:pPr lvl="0">
              <a:lnSpc>
                <a:spcPct val="80000"/>
              </a:lnSpc>
              <a:spcBef>
                <a:spcPts val="1000"/>
              </a:spcBef>
              <a:buClr>
                <a:srgbClr val="000000"/>
              </a:buClr>
              <a:buSzPts val="2400"/>
            </a:pPr>
            <a:r>
              <a:rPr lang="en-US" sz="2800" dirty="0" err="1">
                <a:latin typeface="Calibri"/>
                <a:sym typeface="Calibri"/>
              </a:rPr>
              <a:t>Pubmed</a:t>
            </a:r>
            <a:r>
              <a:rPr lang="en-US" sz="2800" dirty="0">
                <a:latin typeface="Calibri"/>
                <a:sym typeface="Calibri"/>
              </a:rPr>
              <a:t> (</a:t>
            </a:r>
            <a:r>
              <a:rPr lang="en-US" sz="2800" dirty="0" err="1">
                <a:latin typeface="Calibri"/>
                <a:sym typeface="Calibri"/>
              </a:rPr>
              <a:t>eLibrary</a:t>
            </a:r>
            <a:r>
              <a:rPr lang="en-US" sz="2800" dirty="0">
                <a:latin typeface="Calibri"/>
                <a:sym typeface="Calibri"/>
              </a:rPr>
              <a:t>)</a:t>
            </a:r>
          </a:p>
          <a:p>
            <a:pPr lvl="0">
              <a:lnSpc>
                <a:spcPct val="80000"/>
              </a:lnSpc>
              <a:spcBef>
                <a:spcPts val="1000"/>
              </a:spcBef>
              <a:buClr>
                <a:srgbClr val="000000"/>
              </a:buClr>
              <a:buSzPts val="2400"/>
            </a:pPr>
            <a:r>
              <a:rPr lang="en-US" sz="2800" dirty="0" err="1" smtClean="0">
                <a:latin typeface="Calibri"/>
                <a:sym typeface="Calibri"/>
              </a:rPr>
              <a:t>Embase</a:t>
            </a:r>
            <a:endParaRPr lang="en-US" sz="2800" dirty="0">
              <a:latin typeface="Calibri"/>
              <a:sym typeface="Calibri"/>
            </a:endParaRPr>
          </a:p>
          <a:p>
            <a:pPr lvl="0">
              <a:lnSpc>
                <a:spcPct val="80000"/>
              </a:lnSpc>
              <a:spcBef>
                <a:spcPts val="1000"/>
              </a:spcBef>
              <a:buClr>
                <a:srgbClr val="000000"/>
              </a:buClr>
              <a:buSzPts val="2400"/>
            </a:pPr>
            <a:r>
              <a:rPr lang="en-US" sz="2800" dirty="0" err="1">
                <a:latin typeface="Calibri"/>
                <a:sym typeface="Calibri"/>
              </a:rPr>
              <a:t>Cinahl</a:t>
            </a:r>
            <a:r>
              <a:rPr lang="en-US" sz="2800" dirty="0">
                <a:latin typeface="Calibri"/>
                <a:sym typeface="Calibri"/>
              </a:rPr>
              <a:t> </a:t>
            </a:r>
          </a:p>
          <a:p>
            <a:pPr lvl="0">
              <a:lnSpc>
                <a:spcPct val="80000"/>
              </a:lnSpc>
              <a:spcBef>
                <a:spcPts val="1000"/>
              </a:spcBef>
              <a:buClr>
                <a:srgbClr val="000000"/>
              </a:buClr>
              <a:buSzPts val="2400"/>
            </a:pPr>
            <a:r>
              <a:rPr lang="en-US" sz="2800" dirty="0">
                <a:latin typeface="Calibri"/>
                <a:sym typeface="Calibri"/>
              </a:rPr>
              <a:t>Trip </a:t>
            </a:r>
          </a:p>
          <a:p>
            <a:pPr lvl="0">
              <a:lnSpc>
                <a:spcPct val="80000"/>
              </a:lnSpc>
              <a:spcBef>
                <a:spcPts val="1000"/>
              </a:spcBef>
              <a:buClr>
                <a:srgbClr val="000000"/>
              </a:buClr>
              <a:buSzPts val="2400"/>
            </a:pPr>
            <a:r>
              <a:rPr lang="en-US" sz="2800" dirty="0">
                <a:latin typeface="Calibri"/>
                <a:sym typeface="Calibri"/>
              </a:rPr>
              <a:t>E-library </a:t>
            </a:r>
          </a:p>
          <a:p>
            <a:pPr lvl="0">
              <a:lnSpc>
                <a:spcPct val="80000"/>
              </a:lnSpc>
              <a:spcBef>
                <a:spcPts val="1000"/>
              </a:spcBef>
              <a:buClr>
                <a:srgbClr val="000000"/>
              </a:buClr>
              <a:buSzPts val="2400"/>
            </a:pPr>
            <a:r>
              <a:rPr lang="en-US" sz="2800" dirty="0">
                <a:latin typeface="Calibri"/>
                <a:sym typeface="Calibri"/>
              </a:rPr>
              <a:t>Research Librarian </a:t>
            </a:r>
            <a:endParaRPr lang="ru-RU" dirty="0"/>
          </a:p>
        </p:txBody>
      </p:sp>
      <p:sp>
        <p:nvSpPr>
          <p:cNvPr id="2" name="TextBox 1"/>
          <p:cNvSpPr txBox="1"/>
          <p:nvPr/>
        </p:nvSpPr>
        <p:spPr>
          <a:xfrm>
            <a:off x="7683690" y="2171005"/>
            <a:ext cx="4148919" cy="1384995"/>
          </a:xfrm>
          <a:prstGeom prst="rect">
            <a:avLst/>
          </a:prstGeom>
          <a:noFill/>
        </p:spPr>
        <p:txBody>
          <a:bodyPr wrap="square" rtlCol="0">
            <a:spAutoFit/>
          </a:bodyPr>
          <a:lstStyle/>
          <a:p>
            <a:r>
              <a:rPr lang="en-US" dirty="0">
                <a:hlinkClick r:id="rId2"/>
              </a:rPr>
              <a:t>http://proinca-nursing.kz/</a:t>
            </a:r>
          </a:p>
          <a:p>
            <a:endParaRPr lang="en-US" dirty="0">
              <a:hlinkClick r:id="rId2"/>
            </a:endParaRPr>
          </a:p>
          <a:p>
            <a:r>
              <a:rPr lang="en-US" dirty="0">
                <a:hlinkClick r:id="rId2"/>
              </a:rPr>
              <a:t>https://www.facebook.com/proincanursing/</a:t>
            </a:r>
            <a:endParaRPr lang="en-US" dirty="0"/>
          </a:p>
          <a:p>
            <a:endParaRPr lang="en-US" dirty="0"/>
          </a:p>
          <a:p>
            <a:r>
              <a:rPr lang="en-US" dirty="0">
                <a:hlinkClick r:id="rId3"/>
              </a:rPr>
              <a:t>https://twitter.com/ProInCa_Nursing</a:t>
            </a:r>
            <a:endParaRPr lang="en-US" dirty="0"/>
          </a:p>
          <a:p>
            <a:endParaRPr lang="ru-RU" dirty="0"/>
          </a:p>
        </p:txBody>
      </p:sp>
    </p:spTree>
    <p:extLst>
      <p:ext uri="{BB962C8B-B14F-4D97-AF65-F5344CB8AC3E}">
        <p14:creationId xmlns:p14="http://schemas.microsoft.com/office/powerpoint/2010/main" val="342302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a:spLocks noGrp="1"/>
          </p:cNvSpPr>
          <p:nvPr>
            <p:ph type="body" idx="1"/>
          </p:nvPr>
        </p:nvSpPr>
        <p:spPr>
          <a:xfrm>
            <a:off x="1054100" y="1028700"/>
            <a:ext cx="10756900" cy="5398948"/>
          </a:xfrm>
          <a:prstGeom prst="rect">
            <a:avLst/>
          </a:prstGeom>
          <a:noFill/>
          <a:ln>
            <a:noFill/>
          </a:ln>
        </p:spPr>
        <p:txBody>
          <a:bodyPr spcFirstLastPara="1" wrap="square" lIns="91425" tIns="91425" rIns="91425" bIns="91425" anchor="t" anchorCtr="0">
            <a:noAutofit/>
          </a:bodyPr>
          <a:lstStyle/>
          <a:p>
            <a:pPr marL="177800" indent="0" algn="just">
              <a:spcBef>
                <a:spcPts val="0"/>
              </a:spcBef>
              <a:buNone/>
            </a:pPr>
            <a:endParaRPr lang="ru-RU" sz="2000" dirty="0" smtClean="0"/>
          </a:p>
          <a:p>
            <a:pPr marL="177800" indent="0" algn="just">
              <a:lnSpc>
                <a:spcPct val="100000"/>
              </a:lnSpc>
              <a:spcBef>
                <a:spcPts val="1200"/>
              </a:spcBef>
              <a:buNone/>
            </a:pPr>
            <a:r>
              <a:rPr lang="en-US" sz="2400" b="1" dirty="0" smtClean="0">
                <a:solidFill>
                  <a:srgbClr val="01588E"/>
                </a:solidFill>
              </a:rPr>
              <a:t>Pro</a:t>
            </a:r>
            <a:r>
              <a:rPr lang="en-US" sz="2000" dirty="0" smtClean="0"/>
              <a:t>moting </a:t>
            </a:r>
            <a:r>
              <a:rPr lang="en-US" sz="2000" dirty="0"/>
              <a:t>the </a:t>
            </a:r>
            <a:r>
              <a:rPr lang="en-US" sz="2400" b="1" dirty="0">
                <a:solidFill>
                  <a:srgbClr val="01588E"/>
                </a:solidFill>
              </a:rPr>
              <a:t>In</a:t>
            </a:r>
            <a:r>
              <a:rPr lang="en-US" sz="2000" dirty="0" smtClean="0"/>
              <a:t>novation</a:t>
            </a:r>
            <a:r>
              <a:rPr lang="ru-RU" sz="2000" dirty="0" smtClean="0"/>
              <a:t> </a:t>
            </a:r>
            <a:r>
              <a:rPr lang="en-US" sz="2400" b="1" dirty="0">
                <a:solidFill>
                  <a:srgbClr val="01588E"/>
                </a:solidFill>
              </a:rPr>
              <a:t>Ca</a:t>
            </a:r>
            <a:r>
              <a:rPr lang="en-US" sz="2000" dirty="0" smtClean="0"/>
              <a:t>pacity </a:t>
            </a:r>
            <a:r>
              <a:rPr lang="en-US" sz="2000" dirty="0"/>
              <a:t>of Higher Education </a:t>
            </a:r>
            <a:r>
              <a:rPr lang="en-US" sz="2000" dirty="0" smtClean="0"/>
              <a:t>in Nursing during Health Services’ Transition</a:t>
            </a:r>
            <a:r>
              <a:rPr lang="ru-RU" sz="2000" dirty="0" smtClean="0"/>
              <a:t> – </a:t>
            </a:r>
            <a:r>
              <a:rPr lang="ru-RU" sz="2400" b="1" dirty="0" err="1" smtClean="0">
                <a:solidFill>
                  <a:srgbClr val="01588E"/>
                </a:solidFill>
              </a:rPr>
              <a:t>ProInCa</a:t>
            </a:r>
            <a:r>
              <a:rPr lang="ru-RU" sz="2400" b="1" dirty="0" smtClean="0">
                <a:solidFill>
                  <a:srgbClr val="01588E"/>
                </a:solidFill>
              </a:rPr>
              <a:t>:</a:t>
            </a:r>
          </a:p>
          <a:p>
            <a:pPr marL="520700" indent="-342900" algn="just">
              <a:lnSpc>
                <a:spcPct val="100000"/>
              </a:lnSpc>
              <a:spcBef>
                <a:spcPts val="2400"/>
              </a:spcBef>
            </a:pPr>
            <a:r>
              <a:rPr lang="en-US" sz="2000" dirty="0" smtClean="0"/>
              <a:t>The project is co-funded by the Erasmus</a:t>
            </a:r>
            <a:r>
              <a:rPr lang="ru-RU" sz="2000" dirty="0" smtClean="0"/>
              <a:t>+</a:t>
            </a:r>
            <a:r>
              <a:rPr lang="en-US" sz="2000" dirty="0" smtClean="0"/>
              <a:t> Capacity Building in the Field of Higher Education </a:t>
            </a:r>
            <a:r>
              <a:rPr lang="en-US" sz="2000" dirty="0" err="1" smtClean="0"/>
              <a:t>programme</a:t>
            </a:r>
            <a:r>
              <a:rPr lang="en-US" sz="2000" dirty="0" smtClean="0"/>
              <a:t> with a total grant of </a:t>
            </a:r>
            <a:r>
              <a:rPr lang="fi-FI" sz="2000" b="0" i="0" u="none" strike="noStrike" cap="none" dirty="0" smtClean="0">
                <a:solidFill>
                  <a:schemeClr val="dk1"/>
                </a:solidFill>
                <a:sym typeface="Calibri"/>
              </a:rPr>
              <a:t>947 983€.</a:t>
            </a:r>
            <a:endParaRPr lang="ru-RU" sz="2000" dirty="0"/>
          </a:p>
          <a:p>
            <a:pPr marL="520700" indent="-342900" algn="just">
              <a:lnSpc>
                <a:spcPct val="100000"/>
              </a:lnSpc>
              <a:spcBef>
                <a:spcPts val="2400"/>
              </a:spcBef>
            </a:pPr>
            <a:r>
              <a:rPr lang="en-US" sz="2000" dirty="0" err="1" smtClean="0"/>
              <a:t>ProInCa</a:t>
            </a:r>
            <a:r>
              <a:rPr lang="en-US" sz="2000" dirty="0" smtClean="0"/>
              <a:t> consortium consists </a:t>
            </a:r>
            <a:r>
              <a:rPr lang="en-US" sz="2000" dirty="0"/>
              <a:t>of European and </a:t>
            </a:r>
            <a:r>
              <a:rPr lang="en-US" sz="2000" dirty="0" smtClean="0"/>
              <a:t>Kazakhstan HEIs and associated </a:t>
            </a:r>
            <a:r>
              <a:rPr lang="en-US" sz="2000" dirty="0"/>
              <a:t>partners representing a variety of different stakeholders.</a:t>
            </a:r>
            <a:endParaRPr lang="en-US" sz="2000" dirty="0" smtClean="0"/>
          </a:p>
          <a:p>
            <a:pPr marL="520700" indent="-342900" algn="just">
              <a:lnSpc>
                <a:spcPct val="100000"/>
              </a:lnSpc>
              <a:spcBef>
                <a:spcPts val="2400"/>
              </a:spcBef>
            </a:pPr>
            <a:r>
              <a:rPr lang="en-US" sz="2000" dirty="0"/>
              <a:t>The project is led by JAMK University of Applied Sciences (Finland</a:t>
            </a:r>
            <a:r>
              <a:rPr lang="en-US" sz="2000" dirty="0" smtClean="0"/>
              <a:t>).</a:t>
            </a:r>
          </a:p>
          <a:p>
            <a:pPr marL="520700" indent="-342900" algn="just">
              <a:lnSpc>
                <a:spcPct val="100000"/>
              </a:lnSpc>
              <a:spcBef>
                <a:spcPts val="2400"/>
              </a:spcBef>
            </a:pPr>
            <a:r>
              <a:rPr lang="en-US" sz="2000" dirty="0" smtClean="0"/>
              <a:t>Duration of </a:t>
            </a:r>
            <a:r>
              <a:rPr lang="en-US" sz="2000" dirty="0"/>
              <a:t>the project </a:t>
            </a:r>
            <a:r>
              <a:rPr lang="ru-RU" sz="2000" b="0" i="0" u="none" strike="noStrike" cap="none" dirty="0" smtClean="0">
                <a:solidFill>
                  <a:schemeClr val="dk1"/>
                </a:solidFill>
                <a:sym typeface="Calibri"/>
              </a:rPr>
              <a:t>– 3 </a:t>
            </a:r>
            <a:r>
              <a:rPr lang="en-US" sz="2000" b="0" i="0" u="none" strike="noStrike" cap="none" dirty="0" smtClean="0">
                <a:solidFill>
                  <a:schemeClr val="dk1"/>
                </a:solidFill>
                <a:sym typeface="Calibri"/>
              </a:rPr>
              <a:t>years</a:t>
            </a:r>
            <a:r>
              <a:rPr lang="fi-FI" sz="2000" b="0" i="0" u="none" strike="noStrike" cap="none" dirty="0" smtClean="0">
                <a:solidFill>
                  <a:schemeClr val="dk1"/>
                </a:solidFill>
                <a:sym typeface="Calibri"/>
              </a:rPr>
              <a:t>. </a:t>
            </a:r>
            <a:endParaRPr sz="2000" dirty="0"/>
          </a:p>
          <a:p>
            <a:pPr marL="228600" marR="0" lvl="0" indent="12700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latin typeface="Calibri"/>
              <a:ea typeface="Calibri"/>
              <a:cs typeface="Calibri"/>
              <a:sym typeface="Calibri"/>
            </a:endParaRPr>
          </a:p>
        </p:txBody>
      </p:sp>
      <p:sp>
        <p:nvSpPr>
          <p:cNvPr id="4" name="Shape 119"/>
          <p:cNvSpPr txBox="1">
            <a:spLocks/>
          </p:cNvSpPr>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pPr algn="ctr"/>
            <a:r>
              <a:rPr lang="en-US" sz="3200" dirty="0" smtClean="0"/>
              <a:t>About </a:t>
            </a:r>
            <a:r>
              <a:rPr lang="en-US" sz="3200" dirty="0" err="1" smtClean="0"/>
              <a:t>ProInCa</a:t>
            </a:r>
            <a:endParaRPr lang="en-US" sz="3200" dirty="0"/>
          </a:p>
        </p:txBody>
      </p:sp>
    </p:spTree>
    <p:extLst>
      <p:ext uri="{BB962C8B-B14F-4D97-AF65-F5344CB8AC3E}">
        <p14:creationId xmlns:p14="http://schemas.microsoft.com/office/powerpoint/2010/main" val="545181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body" idx="1"/>
          </p:nvPr>
        </p:nvSpPr>
        <p:spPr>
          <a:xfrm>
            <a:off x="1063225" y="845027"/>
            <a:ext cx="10801115" cy="601297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1200"/>
              </a:spcBef>
              <a:spcAft>
                <a:spcPts val="0"/>
              </a:spcAft>
              <a:buClr>
                <a:schemeClr val="dk1"/>
              </a:buClr>
              <a:buSzPts val="2800"/>
              <a:buFont typeface="Arial"/>
              <a:buNone/>
            </a:pPr>
            <a:r>
              <a:rPr lang="en-US" sz="2000" b="1" dirty="0" smtClean="0">
                <a:solidFill>
                  <a:srgbClr val="01588E"/>
                </a:solidFill>
              </a:rPr>
              <a:t>WIDER OBJECTIVE</a:t>
            </a:r>
            <a:r>
              <a:rPr lang="fi-FI" sz="2000" b="1" dirty="0" smtClean="0">
                <a:solidFill>
                  <a:srgbClr val="01588E"/>
                </a:solidFill>
              </a:rPr>
              <a:t>:</a:t>
            </a:r>
            <a:endParaRPr lang="ru-RU" sz="2000" b="1" dirty="0">
              <a:solidFill>
                <a:srgbClr val="01588E"/>
              </a:solidFill>
            </a:endParaRPr>
          </a:p>
          <a:p>
            <a:pPr marL="0" marR="0" lvl="0" indent="0" algn="just" rtl="0">
              <a:lnSpc>
                <a:spcPct val="100000"/>
              </a:lnSpc>
              <a:spcBef>
                <a:spcPts val="1200"/>
              </a:spcBef>
              <a:spcAft>
                <a:spcPts val="0"/>
              </a:spcAft>
              <a:buClr>
                <a:schemeClr val="dk1"/>
              </a:buClr>
              <a:buSzPts val="2800"/>
              <a:buFont typeface="Arial"/>
              <a:buNone/>
            </a:pPr>
            <a:r>
              <a:rPr lang="en-US" sz="2000" b="0" i="0" strike="noStrike" cap="none" dirty="0" smtClean="0">
                <a:solidFill>
                  <a:schemeClr val="dk1"/>
                </a:solidFill>
                <a:latin typeface="Calibri" panose="020F0502020204030204" pitchFamily="34" charset="0"/>
                <a:sym typeface="Calibri"/>
              </a:rPr>
              <a:t>Developing the sustainable innovation capacity of Kazakhstan’s Medical Universities for the modernization of nursing.</a:t>
            </a:r>
          </a:p>
          <a:p>
            <a:pPr marL="0" indent="0" algn="just">
              <a:lnSpc>
                <a:spcPct val="100000"/>
              </a:lnSpc>
              <a:spcBef>
                <a:spcPts val="1200"/>
              </a:spcBef>
              <a:buNone/>
            </a:pPr>
            <a:endParaRPr lang="en-US" sz="2000" b="1" dirty="0" smtClean="0">
              <a:solidFill>
                <a:srgbClr val="01588E"/>
              </a:solidFill>
            </a:endParaRPr>
          </a:p>
          <a:p>
            <a:pPr marL="0" indent="0" algn="just">
              <a:lnSpc>
                <a:spcPct val="100000"/>
              </a:lnSpc>
              <a:spcBef>
                <a:spcPts val="1200"/>
              </a:spcBef>
              <a:buNone/>
            </a:pPr>
            <a:r>
              <a:rPr lang="en-US" sz="2000" b="1" dirty="0" smtClean="0">
                <a:solidFill>
                  <a:srgbClr val="01588E"/>
                </a:solidFill>
              </a:rPr>
              <a:t>Specific objectives</a:t>
            </a:r>
            <a:r>
              <a:rPr lang="fi-FI" sz="2000" b="1" dirty="0" smtClean="0">
                <a:solidFill>
                  <a:srgbClr val="01588E"/>
                </a:solidFill>
              </a:rPr>
              <a:t>:</a:t>
            </a:r>
            <a:endParaRPr sz="2000" b="1" dirty="0">
              <a:solidFill>
                <a:srgbClr val="01588E"/>
              </a:solidFill>
            </a:endParaRPr>
          </a:p>
          <a:p>
            <a:pPr marL="520700" lvl="0" indent="-342900" algn="just">
              <a:lnSpc>
                <a:spcPct val="100000"/>
              </a:lnSpc>
              <a:spcBef>
                <a:spcPts val="1200"/>
              </a:spcBef>
              <a:buSzPct val="100000"/>
              <a:buFont typeface="+mj-lt"/>
              <a:buAutoNum type="arabicPeriod"/>
            </a:pPr>
            <a:r>
              <a:rPr lang="en-US" sz="2000" dirty="0">
                <a:latin typeface="Calibri" panose="020F0502020204030204" pitchFamily="34" charset="0"/>
              </a:rPr>
              <a:t>Development of mechanisms for collaboration and knowledge sharing between academic national and international nursing community and society</a:t>
            </a:r>
            <a:r>
              <a:rPr lang="kk-KZ" sz="2000" b="0" i="0" u="none" strike="noStrike" cap="none" dirty="0" smtClean="0">
                <a:solidFill>
                  <a:schemeClr val="dk1"/>
                </a:solidFill>
                <a:latin typeface="Calibri" panose="020F0502020204030204" pitchFamily="34" charset="0"/>
                <a:sym typeface="Calibri"/>
              </a:rPr>
              <a:t>.</a:t>
            </a:r>
            <a:endParaRPr lang="en-US" sz="2000" b="0" i="0" u="none" strike="noStrike" cap="none" dirty="0" smtClean="0">
              <a:solidFill>
                <a:schemeClr val="dk1"/>
              </a:solidFill>
              <a:latin typeface="Calibri" panose="020F0502020204030204" pitchFamily="34" charset="0"/>
              <a:sym typeface="Calibri"/>
            </a:endParaRPr>
          </a:p>
          <a:p>
            <a:pPr marL="520700" lvl="0" indent="-342900" algn="just">
              <a:lnSpc>
                <a:spcPct val="100000"/>
              </a:lnSpc>
              <a:spcBef>
                <a:spcPts val="1200"/>
              </a:spcBef>
              <a:buSzPct val="100000"/>
              <a:buFont typeface="+mj-lt"/>
              <a:buAutoNum type="arabicPeriod"/>
            </a:pPr>
            <a:r>
              <a:rPr lang="en-US" sz="2000" dirty="0" smtClean="0">
                <a:latin typeface="Calibri" panose="020F0502020204030204" pitchFamily="34" charset="0"/>
              </a:rPr>
              <a:t>Learning best </a:t>
            </a:r>
            <a:r>
              <a:rPr lang="en-US" sz="2000" dirty="0">
                <a:latin typeface="Calibri" panose="020F0502020204030204" pitchFamily="34" charset="0"/>
              </a:rPr>
              <a:t>practices on implementing evidence-based nursing in nursing research, education and practice to promote the efficiency and quality of </a:t>
            </a:r>
            <a:r>
              <a:rPr lang="en-US" sz="2000" dirty="0" smtClean="0">
                <a:latin typeface="Calibri" panose="020F0502020204030204" pitchFamily="34" charset="0"/>
              </a:rPr>
              <a:t>healthcare</a:t>
            </a:r>
          </a:p>
          <a:p>
            <a:pPr marL="520700" lvl="0" indent="-342900" algn="just">
              <a:lnSpc>
                <a:spcPct val="100000"/>
              </a:lnSpc>
              <a:spcBef>
                <a:spcPts val="1200"/>
              </a:spcBef>
              <a:buSzPct val="100000"/>
              <a:buFont typeface="+mj-lt"/>
              <a:buAutoNum type="arabicPeriod"/>
            </a:pPr>
            <a:r>
              <a:rPr lang="en-US" sz="2000" dirty="0">
                <a:latin typeface="Calibri" panose="020F0502020204030204" pitchFamily="34" charset="0"/>
              </a:rPr>
              <a:t>Strengthen higher education </a:t>
            </a:r>
            <a:r>
              <a:rPr lang="en-US" sz="2000" dirty="0" smtClean="0">
                <a:latin typeface="Calibri" panose="020F0502020204030204" pitchFamily="34" charset="0"/>
              </a:rPr>
              <a:t>institutions</a:t>
            </a:r>
            <a:r>
              <a:rPr lang="en-US" sz="2000" dirty="0">
                <a:latin typeface="Calibri" panose="020F0502020204030204" pitchFamily="34" charset="0"/>
              </a:rPr>
              <a:t>’ role in building evidence-based nursing research activities in health services to promote quality and safety of </a:t>
            </a:r>
            <a:r>
              <a:rPr lang="en-US" sz="2000" dirty="0" smtClean="0">
                <a:latin typeface="Calibri" panose="020F0502020204030204" pitchFamily="34" charset="0"/>
              </a:rPr>
              <a:t>healthcare system</a:t>
            </a:r>
            <a:r>
              <a:rPr lang="fi-FI" sz="2000" b="0" i="0" u="none" strike="noStrike" cap="none" dirty="0" smtClean="0">
                <a:solidFill>
                  <a:schemeClr val="dk1"/>
                </a:solidFill>
                <a:latin typeface="Calibri" panose="020F0502020204030204" pitchFamily="34" charset="0"/>
                <a:sym typeface="Calibri"/>
              </a:rPr>
              <a:t>.</a:t>
            </a:r>
            <a:endParaRPr sz="2000" dirty="0">
              <a:latin typeface="Calibri" panose="020F0502020204030204" pitchFamily="34" charset="0"/>
            </a:endParaRPr>
          </a:p>
          <a:p>
            <a:pPr marL="520700" lvl="0" indent="-342900" algn="just">
              <a:lnSpc>
                <a:spcPct val="100000"/>
              </a:lnSpc>
              <a:spcBef>
                <a:spcPts val="1200"/>
              </a:spcBef>
              <a:buSzPct val="100000"/>
              <a:buFont typeface="+mj-lt"/>
              <a:buAutoNum type="arabicPeriod"/>
            </a:pPr>
            <a:r>
              <a:rPr lang="en-US" sz="2000" dirty="0">
                <a:latin typeface="Calibri" panose="020F0502020204030204" pitchFamily="34" charset="0"/>
              </a:rPr>
              <a:t>Promote the capacity and system of nursing leadership and management in </a:t>
            </a:r>
            <a:r>
              <a:rPr lang="en-US" sz="2000" dirty="0" smtClean="0">
                <a:latin typeface="Calibri" panose="020F0502020204030204" pitchFamily="34" charset="0"/>
              </a:rPr>
              <a:t>healthcare </a:t>
            </a:r>
            <a:r>
              <a:rPr lang="en-US" sz="2000" dirty="0">
                <a:latin typeface="Calibri" panose="020F0502020204030204" pitchFamily="34" charset="0"/>
              </a:rPr>
              <a:t>transition to improve the quality of </a:t>
            </a:r>
            <a:r>
              <a:rPr lang="en-US" sz="2000" dirty="0" smtClean="0">
                <a:latin typeface="Calibri" panose="020F0502020204030204" pitchFamily="34" charset="0"/>
              </a:rPr>
              <a:t>healthcare </a:t>
            </a:r>
            <a:r>
              <a:rPr lang="en-US" sz="2000" dirty="0">
                <a:latin typeface="Calibri" panose="020F0502020204030204" pitchFamily="34" charset="0"/>
              </a:rPr>
              <a:t>system</a:t>
            </a:r>
            <a:r>
              <a:rPr lang="fi-FI" sz="2000" b="0" i="0" u="none" strike="noStrike" cap="none" dirty="0" smtClean="0">
                <a:solidFill>
                  <a:schemeClr val="dk1"/>
                </a:solidFill>
                <a:latin typeface="Calibri" panose="020F0502020204030204" pitchFamily="34" charset="0"/>
                <a:sym typeface="Calibri"/>
              </a:rPr>
              <a:t>.</a:t>
            </a:r>
            <a:endParaRPr sz="2000" dirty="0">
              <a:latin typeface="Calibri" panose="020F0502020204030204" pitchFamily="34" charset="0"/>
            </a:endParaRPr>
          </a:p>
        </p:txBody>
      </p:sp>
      <p:sp>
        <p:nvSpPr>
          <p:cNvPr id="21" name="Shape 119"/>
          <p:cNvSpPr txBox="1">
            <a:spLocks noGrp="1"/>
          </p:cNvSpPr>
          <p:nvPr>
            <p:ph type="title"/>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p>
            <a:pPr lvl="0" algn="ctr"/>
            <a:r>
              <a:rPr lang="fi-FI" sz="3200" dirty="0" smtClean="0"/>
              <a:t>ProInCa objectives</a:t>
            </a:r>
            <a:endParaRPr sz="3200" b="1" i="0" u="none" strike="noStrike" cap="none" dirty="0">
              <a:solidFill>
                <a:srgbClr val="01588E"/>
              </a:solidFill>
              <a:latin typeface="Calibri"/>
              <a:ea typeface="Calibri"/>
              <a:cs typeface="Calibri"/>
              <a:sym typeface="Calibri"/>
            </a:endParaRPr>
          </a:p>
        </p:txBody>
      </p:sp>
    </p:spTree>
    <p:extLst>
      <p:ext uri="{BB962C8B-B14F-4D97-AF65-F5344CB8AC3E}">
        <p14:creationId xmlns:p14="http://schemas.microsoft.com/office/powerpoint/2010/main" val="1958706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915281" y="1150053"/>
            <a:ext cx="4456819" cy="4301250"/>
          </a:xfrm>
          <a:prstGeom prst="rect">
            <a:avLst/>
          </a:prstGeom>
          <a:noFill/>
          <a:ln>
            <a:noFill/>
          </a:ln>
        </p:spPr>
        <p:txBody>
          <a:bodyPr spcFirstLastPara="1" wrap="square" lIns="91425" tIns="91425" rIns="91425" bIns="91425" anchor="t" anchorCtr="0">
            <a:noAutofit/>
          </a:bodyPr>
          <a:lstStyle/>
          <a:p>
            <a:pPr marL="342900" lvl="0" indent="-342900" algn="just">
              <a:lnSpc>
                <a:spcPct val="100000"/>
              </a:lnSpc>
              <a:spcBef>
                <a:spcPts val="600"/>
              </a:spcBef>
              <a:buSzPct val="100000"/>
              <a:buFont typeface="+mj-lt"/>
              <a:buAutoNum type="arabicPeriod"/>
            </a:pPr>
            <a:r>
              <a:rPr lang="en-US" sz="1800" dirty="0" smtClean="0"/>
              <a:t>JAMK </a:t>
            </a:r>
            <a:r>
              <a:rPr lang="en-US" sz="1800" dirty="0"/>
              <a:t>University of Applies </a:t>
            </a:r>
            <a:r>
              <a:rPr lang="en-US" sz="1800" dirty="0" smtClean="0"/>
              <a:t>Sciences (Finland), </a:t>
            </a:r>
            <a:r>
              <a:rPr lang="en-US" sz="1800" dirty="0"/>
              <a:t>coordinator</a:t>
            </a:r>
          </a:p>
          <a:p>
            <a:pPr marL="342900" lvl="0" indent="-342900" algn="just">
              <a:lnSpc>
                <a:spcPct val="100000"/>
              </a:lnSpc>
              <a:spcBef>
                <a:spcPts val="600"/>
              </a:spcBef>
              <a:buSzPct val="100000"/>
              <a:buFont typeface="+mj-lt"/>
              <a:buAutoNum type="arabicPeriod"/>
            </a:pPr>
            <a:r>
              <a:rPr lang="en-US" sz="1800" dirty="0" smtClean="0"/>
              <a:t>Astana </a:t>
            </a:r>
            <a:r>
              <a:rPr lang="en-US" sz="1800" dirty="0"/>
              <a:t>Medical </a:t>
            </a:r>
            <a:r>
              <a:rPr lang="en-US" sz="1800" dirty="0" smtClean="0"/>
              <a:t>University (Kazakhstan)</a:t>
            </a:r>
            <a:endParaRPr lang="en-US" sz="1800" dirty="0"/>
          </a:p>
          <a:p>
            <a:pPr marL="342900" lvl="0" indent="-342900" algn="just">
              <a:lnSpc>
                <a:spcPct val="100000"/>
              </a:lnSpc>
              <a:spcBef>
                <a:spcPts val="600"/>
              </a:spcBef>
              <a:buSzPct val="100000"/>
              <a:buFont typeface="+mj-lt"/>
              <a:buAutoNum type="arabicPeriod"/>
            </a:pPr>
            <a:r>
              <a:rPr lang="en-US" sz="1800" dirty="0" smtClean="0"/>
              <a:t>Angela </a:t>
            </a:r>
            <a:r>
              <a:rPr lang="en-US" sz="1800" dirty="0" err="1"/>
              <a:t>Boskin</a:t>
            </a:r>
            <a:r>
              <a:rPr lang="en-US" sz="1800" dirty="0"/>
              <a:t> Faculty of Health </a:t>
            </a:r>
            <a:r>
              <a:rPr lang="en-US" sz="1800" dirty="0" smtClean="0"/>
              <a:t>Care (Slovenia)</a:t>
            </a:r>
            <a:endParaRPr lang="en-US" sz="1800" dirty="0"/>
          </a:p>
          <a:p>
            <a:pPr marL="342900" indent="-342900" algn="just">
              <a:lnSpc>
                <a:spcPct val="100000"/>
              </a:lnSpc>
              <a:spcBef>
                <a:spcPts val="600"/>
              </a:spcBef>
              <a:buSzPct val="100000"/>
              <a:buFont typeface="+mj-lt"/>
              <a:buAutoNum type="arabicPeriod"/>
            </a:pPr>
            <a:r>
              <a:rPr lang="en-US" sz="1800" dirty="0" smtClean="0"/>
              <a:t>Karaganda </a:t>
            </a:r>
            <a:r>
              <a:rPr lang="en-US" sz="1800" dirty="0"/>
              <a:t>State Medical </a:t>
            </a:r>
            <a:r>
              <a:rPr lang="en-US" sz="1800" dirty="0" smtClean="0"/>
              <a:t>University</a:t>
            </a:r>
            <a:r>
              <a:rPr lang="ru-RU" sz="1800" dirty="0" smtClean="0"/>
              <a:t> (</a:t>
            </a:r>
            <a:r>
              <a:rPr lang="en-US" sz="1800" dirty="0" smtClean="0"/>
              <a:t>Kazakhstan</a:t>
            </a:r>
            <a:r>
              <a:rPr lang="en-US" sz="1800" dirty="0"/>
              <a:t>)</a:t>
            </a:r>
          </a:p>
          <a:p>
            <a:pPr marL="342900" lvl="0" indent="-342900" algn="just">
              <a:lnSpc>
                <a:spcPct val="100000"/>
              </a:lnSpc>
              <a:spcBef>
                <a:spcPts val="600"/>
              </a:spcBef>
              <a:buSzPct val="100000"/>
              <a:buFont typeface="+mj-lt"/>
              <a:buAutoNum type="arabicPeriod"/>
            </a:pPr>
            <a:r>
              <a:rPr lang="en-US" sz="1800" dirty="0" smtClean="0"/>
              <a:t>Lahti </a:t>
            </a:r>
            <a:r>
              <a:rPr lang="en-US" sz="1800" dirty="0"/>
              <a:t>University of Applied Sciences (Finland)</a:t>
            </a:r>
          </a:p>
          <a:p>
            <a:pPr marL="342900" indent="-342900" algn="just">
              <a:lnSpc>
                <a:spcPct val="100000"/>
              </a:lnSpc>
              <a:spcBef>
                <a:spcPts val="600"/>
              </a:spcBef>
              <a:buSzPct val="100000"/>
              <a:buFont typeface="+mj-lt"/>
              <a:buAutoNum type="arabicPeriod"/>
            </a:pPr>
            <a:r>
              <a:rPr lang="en-US" sz="1800" dirty="0" err="1" smtClean="0"/>
              <a:t>Nazarbayev</a:t>
            </a:r>
            <a:r>
              <a:rPr lang="en-US" sz="1800" dirty="0" smtClean="0"/>
              <a:t> University </a:t>
            </a:r>
            <a:r>
              <a:rPr lang="en-US" sz="1800" dirty="0"/>
              <a:t>(Kazakhstan)</a:t>
            </a:r>
          </a:p>
          <a:p>
            <a:pPr marL="342900" indent="-342900" algn="just">
              <a:lnSpc>
                <a:spcPct val="100000"/>
              </a:lnSpc>
              <a:spcBef>
                <a:spcPts val="600"/>
              </a:spcBef>
              <a:buSzPct val="100000"/>
              <a:buFont typeface="+mj-lt"/>
              <a:buAutoNum type="arabicPeriod"/>
            </a:pPr>
            <a:r>
              <a:rPr lang="en-US" sz="1800" dirty="0" err="1" smtClean="0"/>
              <a:t>Semey</a:t>
            </a:r>
            <a:r>
              <a:rPr lang="en-US" sz="1800" dirty="0" smtClean="0"/>
              <a:t> </a:t>
            </a:r>
            <a:r>
              <a:rPr lang="en-US" sz="1800" dirty="0"/>
              <a:t>State Medical </a:t>
            </a:r>
            <a:r>
              <a:rPr lang="en-US" sz="1800" dirty="0" smtClean="0"/>
              <a:t>University </a:t>
            </a:r>
            <a:r>
              <a:rPr lang="en-US" sz="1800" dirty="0"/>
              <a:t>(</a:t>
            </a:r>
            <a:r>
              <a:rPr lang="en-US" sz="1800" dirty="0" smtClean="0"/>
              <a:t>Kazakhstan)</a:t>
            </a:r>
          </a:p>
          <a:p>
            <a:pPr marL="342900" indent="-342900" algn="just">
              <a:lnSpc>
                <a:spcPct val="100000"/>
              </a:lnSpc>
              <a:spcBef>
                <a:spcPts val="600"/>
              </a:spcBef>
              <a:buSzPct val="100000"/>
              <a:buFont typeface="+mj-lt"/>
              <a:buAutoNum type="arabicPeriod"/>
            </a:pPr>
            <a:r>
              <a:rPr lang="en-US" sz="1800" dirty="0" err="1" smtClean="0"/>
              <a:t>Hanze</a:t>
            </a:r>
            <a:r>
              <a:rPr lang="en-US" sz="1800" dirty="0" smtClean="0"/>
              <a:t> </a:t>
            </a:r>
            <a:r>
              <a:rPr lang="en-US" sz="1800" dirty="0"/>
              <a:t>University of Applied Sciences (Netherlands)</a:t>
            </a:r>
            <a:endParaRPr lang="ru-RU" sz="1800" dirty="0"/>
          </a:p>
          <a:p>
            <a:pPr marL="342900" indent="-342900" algn="just">
              <a:lnSpc>
                <a:spcPct val="100000"/>
              </a:lnSpc>
              <a:spcBef>
                <a:spcPts val="600"/>
              </a:spcBef>
              <a:buSzPct val="100000"/>
              <a:buFont typeface="+mj-lt"/>
              <a:buAutoNum type="arabicPeriod"/>
            </a:pPr>
            <a:r>
              <a:rPr lang="en-US" sz="1800" dirty="0" smtClean="0"/>
              <a:t>West-Kazakhstan </a:t>
            </a:r>
            <a:r>
              <a:rPr lang="en-US" sz="1800" dirty="0"/>
              <a:t>Marat </a:t>
            </a:r>
            <a:r>
              <a:rPr lang="en-US" sz="1800" dirty="0" err="1"/>
              <a:t>Ospanov</a:t>
            </a:r>
            <a:r>
              <a:rPr lang="en-US" sz="1800" dirty="0"/>
              <a:t> </a:t>
            </a:r>
            <a:r>
              <a:rPr lang="en-US" sz="1800" dirty="0" smtClean="0"/>
              <a:t>State </a:t>
            </a:r>
            <a:r>
              <a:rPr lang="en-US" sz="1800" dirty="0"/>
              <a:t>Medical </a:t>
            </a:r>
            <a:r>
              <a:rPr lang="en-US" sz="1800" dirty="0" smtClean="0"/>
              <a:t>University </a:t>
            </a:r>
            <a:r>
              <a:rPr lang="en-US" sz="1800" dirty="0"/>
              <a:t>(Kazakhstan</a:t>
            </a:r>
            <a:r>
              <a:rPr lang="en-US" sz="1800" dirty="0" smtClean="0"/>
              <a:t>)</a:t>
            </a:r>
          </a:p>
        </p:txBody>
      </p:sp>
      <p:sp>
        <p:nvSpPr>
          <p:cNvPr id="118" name="Shape 118"/>
          <p:cNvSpPr txBox="1">
            <a:spLocks noGrp="1"/>
          </p:cNvSpPr>
          <p:nvPr>
            <p:ph type="body" idx="2"/>
          </p:nvPr>
        </p:nvSpPr>
        <p:spPr>
          <a:xfrm>
            <a:off x="5549900" y="1150053"/>
            <a:ext cx="6311900" cy="5189340"/>
          </a:xfrm>
          <a:prstGeom prst="rect">
            <a:avLst/>
          </a:prstGeom>
          <a:noFill/>
          <a:ln>
            <a:noFill/>
          </a:ln>
        </p:spPr>
        <p:txBody>
          <a:bodyPr spcFirstLastPara="1" wrap="square" lIns="91425" tIns="91425" rIns="91425" bIns="91425" anchor="t" anchorCtr="0">
            <a:noAutofit/>
          </a:bodyPr>
          <a:lstStyle/>
          <a:p>
            <a:pPr marL="342900" lvl="0" indent="-342900" algn="just">
              <a:lnSpc>
                <a:spcPct val="100000"/>
              </a:lnSpc>
              <a:spcBef>
                <a:spcPts val="600"/>
              </a:spcBef>
              <a:buSzPct val="100000"/>
              <a:buFont typeface="+mj-lt"/>
              <a:buAutoNum type="arabicPeriod"/>
              <a:tabLst>
                <a:tab pos="446088" algn="l"/>
                <a:tab pos="720725" algn="l"/>
              </a:tabLst>
            </a:pPr>
            <a:r>
              <a:rPr lang="en-US" sz="1800" dirty="0"/>
              <a:t>Republican Center for Health Development,	Astana	</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JSC "Railway hospitals of disaster medicine”, Astana</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Republican Public Association "Specialists of Nursing "</a:t>
            </a:r>
            <a:r>
              <a:rPr lang="en-US" sz="1800" dirty="0" err="1"/>
              <a:t>Paryz"Public</a:t>
            </a:r>
            <a:r>
              <a:rPr lang="en-US" sz="1800" dirty="0"/>
              <a:t> Association, Astana	</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Polyclinic # 1, Karaganda</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err="1"/>
              <a:t>Ekibastuz</a:t>
            </a:r>
            <a:r>
              <a:rPr lang="en-US" sz="1800" dirty="0"/>
              <a:t> Medical College, </a:t>
            </a:r>
            <a:r>
              <a:rPr lang="en-US" sz="1800" dirty="0" err="1"/>
              <a:t>Ekibastuz</a:t>
            </a:r>
            <a:endParaRPr lang="en-US" sz="1800" dirty="0"/>
          </a:p>
          <a:p>
            <a:pPr marL="342900" lvl="0" indent="-342900" algn="just">
              <a:lnSpc>
                <a:spcPct val="100000"/>
              </a:lnSpc>
              <a:spcBef>
                <a:spcPts val="600"/>
              </a:spcBef>
              <a:buSzPct val="100000"/>
              <a:buFont typeface="+mj-lt"/>
              <a:buAutoNum type="arabicPeriod"/>
              <a:tabLst>
                <a:tab pos="446088" algn="l"/>
                <a:tab pos="720725" algn="l"/>
              </a:tabLst>
            </a:pPr>
            <a:r>
              <a:rPr lang="en-US" sz="1800" dirty="0"/>
              <a:t>Temirtau Medical College, </a:t>
            </a:r>
            <a:r>
              <a:rPr lang="en-US" sz="1800" dirty="0" err="1"/>
              <a:t>temirtau</a:t>
            </a:r>
            <a:endParaRPr lang="en-US" sz="1800" dirty="0"/>
          </a:p>
          <a:p>
            <a:pPr marL="342900" lvl="0" indent="-342900" algn="just">
              <a:lnSpc>
                <a:spcPct val="100000"/>
              </a:lnSpc>
              <a:spcBef>
                <a:spcPts val="600"/>
              </a:spcBef>
              <a:buSzPct val="100000"/>
              <a:buFont typeface="+mj-lt"/>
              <a:buAutoNum type="arabicPeriod"/>
              <a:tabLst>
                <a:tab pos="446088" algn="l"/>
                <a:tab pos="720725" algn="l"/>
              </a:tabLst>
            </a:pPr>
            <a:r>
              <a:rPr lang="en-US" sz="1800" dirty="0"/>
              <a:t>Nursing Research Foundation, </a:t>
            </a:r>
            <a:r>
              <a:rPr lang="en-US" sz="1800" dirty="0" err="1"/>
              <a:t>Hotus</a:t>
            </a:r>
            <a:r>
              <a:rPr lang="en-US" sz="1800" dirty="0"/>
              <a:t>, Helsinki</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UMCG Health Facility, Groningen</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"Turkestan" </a:t>
            </a:r>
            <a:r>
              <a:rPr lang="en-US" sz="1800" dirty="0" err="1"/>
              <a:t>Multy-Speciality</a:t>
            </a:r>
            <a:r>
              <a:rPr lang="en-US" sz="1800" dirty="0"/>
              <a:t> High Medical College, Turkestan</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"High medical college" </a:t>
            </a:r>
            <a:r>
              <a:rPr lang="en-US" sz="1800" dirty="0" err="1"/>
              <a:t>akimat</a:t>
            </a:r>
            <a:r>
              <a:rPr lang="en-US" sz="1800" dirty="0"/>
              <a:t> of Astana city, Astana</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a:t>State-owned public enterprise ”Emergency care hospital”, </a:t>
            </a:r>
            <a:r>
              <a:rPr lang="en-US" sz="1800" dirty="0" err="1"/>
              <a:t>Aktobe</a:t>
            </a:r>
            <a:endParaRPr lang="en-US" sz="1800" dirty="0"/>
          </a:p>
          <a:p>
            <a:pPr marL="342900" lvl="0" indent="-342900" algn="just">
              <a:lnSpc>
                <a:spcPct val="100000"/>
              </a:lnSpc>
              <a:spcBef>
                <a:spcPts val="600"/>
              </a:spcBef>
              <a:buSzPct val="100000"/>
              <a:buFont typeface="+mj-lt"/>
              <a:buAutoNum type="arabicPeriod"/>
              <a:tabLst>
                <a:tab pos="446088" algn="l"/>
                <a:tab pos="720725" algn="l"/>
              </a:tabLst>
            </a:pPr>
            <a:r>
              <a:rPr lang="en-US" sz="1800" dirty="0"/>
              <a:t>West Kazakhstan Higher Medical College, Uralsk</a:t>
            </a:r>
          </a:p>
          <a:p>
            <a:pPr marL="342900" lvl="0" indent="-342900" algn="just">
              <a:lnSpc>
                <a:spcPct val="100000"/>
              </a:lnSpc>
              <a:spcBef>
                <a:spcPts val="600"/>
              </a:spcBef>
              <a:buSzPct val="100000"/>
              <a:buFont typeface="+mj-lt"/>
              <a:buAutoNum type="arabicPeriod"/>
              <a:tabLst>
                <a:tab pos="446088" algn="l"/>
                <a:tab pos="720725" algn="l"/>
              </a:tabLst>
            </a:pPr>
            <a:r>
              <a:rPr lang="en-US" sz="1800" dirty="0" err="1"/>
              <a:t>Semey</a:t>
            </a:r>
            <a:r>
              <a:rPr lang="en-US" sz="1800" dirty="0"/>
              <a:t> state municipal hospital #2, </a:t>
            </a:r>
            <a:r>
              <a:rPr lang="en-US" sz="1800" dirty="0" err="1"/>
              <a:t>Semey</a:t>
            </a:r>
            <a:endParaRPr lang="en-US" sz="1800" dirty="0"/>
          </a:p>
          <a:p>
            <a:pPr marL="0" marR="0" lvl="0" indent="0" algn="just" rtl="0">
              <a:lnSpc>
                <a:spcPct val="100000"/>
              </a:lnSpc>
              <a:spcBef>
                <a:spcPts val="600"/>
              </a:spcBef>
              <a:spcAft>
                <a:spcPts val="0"/>
              </a:spcAft>
              <a:buClr>
                <a:schemeClr val="dk1"/>
              </a:buClr>
              <a:buSzPts val="2800"/>
              <a:buFont typeface="Arial"/>
              <a:buNone/>
            </a:pPr>
            <a:endParaRPr sz="1800" b="0" i="0" u="none" strike="noStrike" cap="none" dirty="0">
              <a:solidFill>
                <a:schemeClr val="dk1"/>
              </a:solidFill>
              <a:sym typeface="Calibri"/>
            </a:endParaRPr>
          </a:p>
          <a:p>
            <a:pPr marL="0" marR="0" lvl="0" indent="0" algn="just" rtl="0">
              <a:lnSpc>
                <a:spcPct val="100000"/>
              </a:lnSpc>
              <a:spcBef>
                <a:spcPts val="600"/>
              </a:spcBef>
              <a:spcAft>
                <a:spcPts val="0"/>
              </a:spcAft>
              <a:buClr>
                <a:schemeClr val="dk1"/>
              </a:buClr>
              <a:buSzPts val="2800"/>
              <a:buFont typeface="Arial"/>
              <a:buNone/>
            </a:pPr>
            <a:endParaRPr sz="1800" b="0" i="0" u="none" strike="noStrike" cap="none" dirty="0">
              <a:solidFill>
                <a:schemeClr val="dk1"/>
              </a:solidFill>
              <a:sym typeface="Calibri"/>
            </a:endParaRPr>
          </a:p>
          <a:p>
            <a:pPr marL="0" marR="0" lvl="0" indent="0" algn="just" rtl="0">
              <a:lnSpc>
                <a:spcPct val="100000"/>
              </a:lnSpc>
              <a:spcBef>
                <a:spcPts val="600"/>
              </a:spcBef>
              <a:spcAft>
                <a:spcPts val="0"/>
              </a:spcAft>
              <a:buClr>
                <a:schemeClr val="dk1"/>
              </a:buClr>
              <a:buSzPts val="2800"/>
              <a:buFont typeface="Arial"/>
              <a:buNone/>
            </a:pPr>
            <a:endParaRPr sz="1800" b="0" i="0" u="none" strike="noStrike" cap="none" dirty="0">
              <a:solidFill>
                <a:schemeClr val="dk1"/>
              </a:solidFill>
              <a:sym typeface="Calibri"/>
            </a:endParaRPr>
          </a:p>
        </p:txBody>
      </p:sp>
      <p:sp>
        <p:nvSpPr>
          <p:cNvPr id="119" name="Shape 119"/>
          <p:cNvSpPr txBox="1">
            <a:spLocks noGrp="1"/>
          </p:cNvSpPr>
          <p:nvPr>
            <p:ph type="title"/>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1588E"/>
              </a:buClr>
              <a:buSzPts val="4400"/>
              <a:buFont typeface="Calibri"/>
              <a:buNone/>
            </a:pPr>
            <a:r>
              <a:rPr lang="fi-FI" sz="3200" b="1" i="0" u="none" strike="noStrike" cap="none" dirty="0" smtClean="0">
                <a:solidFill>
                  <a:srgbClr val="01588E"/>
                </a:solidFill>
                <a:latin typeface="Calibri"/>
                <a:ea typeface="Calibri"/>
                <a:cs typeface="Calibri"/>
                <a:sym typeface="Calibri"/>
              </a:rPr>
              <a:t>ProInCa consortium</a:t>
            </a:r>
            <a:endParaRPr sz="3200" b="1" i="0" u="none" strike="noStrike" cap="none" dirty="0">
              <a:solidFill>
                <a:srgbClr val="01588E"/>
              </a:solidFill>
              <a:latin typeface="Calibri"/>
              <a:ea typeface="Calibri"/>
              <a:cs typeface="Calibri"/>
              <a:sym typeface="Calibri"/>
            </a:endParaRPr>
          </a:p>
        </p:txBody>
      </p:sp>
      <p:sp>
        <p:nvSpPr>
          <p:cNvPr id="120" name="Shape 120"/>
          <p:cNvSpPr txBox="1"/>
          <p:nvPr/>
        </p:nvSpPr>
        <p:spPr>
          <a:xfrm>
            <a:off x="937260" y="893820"/>
            <a:ext cx="4434840" cy="461665"/>
          </a:xfrm>
          <a:prstGeom prst="rect">
            <a:avLst/>
          </a:prstGeom>
          <a:noFill/>
          <a:ln>
            <a:noFill/>
          </a:ln>
        </p:spPr>
        <p:txBody>
          <a:bodyPr spcFirstLastPara="1" wrap="square" lIns="91425" tIns="45700" rIns="91425" bIns="45700" anchor="t" anchorCtr="0">
            <a:noAutofit/>
          </a:bodyPr>
          <a:lstStyle/>
          <a:p>
            <a:pPr lvl="0" algn="ctr">
              <a:buClr>
                <a:srgbClr val="01588E"/>
              </a:buClr>
              <a:buSzPts val="2400"/>
            </a:pPr>
            <a:r>
              <a:rPr lang="en-US" sz="2400" b="1" dirty="0">
                <a:solidFill>
                  <a:srgbClr val="01588E"/>
                </a:solidFill>
                <a:latin typeface="Calibri"/>
                <a:ea typeface="Calibri"/>
                <a:cs typeface="Calibri"/>
                <a:sym typeface="Calibri"/>
              </a:rPr>
              <a:t>Partners HEI’s</a:t>
            </a:r>
          </a:p>
        </p:txBody>
      </p:sp>
      <p:sp>
        <p:nvSpPr>
          <p:cNvPr id="121" name="Shape 121"/>
          <p:cNvSpPr txBox="1"/>
          <p:nvPr/>
        </p:nvSpPr>
        <p:spPr>
          <a:xfrm>
            <a:off x="5549900" y="891174"/>
            <a:ext cx="6311900" cy="461665"/>
          </a:xfrm>
          <a:prstGeom prst="rect">
            <a:avLst/>
          </a:prstGeom>
          <a:noFill/>
          <a:ln>
            <a:noFill/>
          </a:ln>
        </p:spPr>
        <p:txBody>
          <a:bodyPr spcFirstLastPara="1" wrap="square" lIns="91425" tIns="45700" rIns="91425" bIns="45700" anchor="t" anchorCtr="0">
            <a:noAutofit/>
          </a:bodyPr>
          <a:lstStyle/>
          <a:p>
            <a:pPr lvl="0" algn="ctr">
              <a:buClr>
                <a:srgbClr val="01588E"/>
              </a:buClr>
              <a:buSzPts val="2400"/>
            </a:pPr>
            <a:r>
              <a:rPr lang="en-US" sz="2400" b="1" dirty="0">
                <a:solidFill>
                  <a:srgbClr val="01588E"/>
                </a:solidFill>
                <a:latin typeface="Calibri"/>
                <a:ea typeface="Calibri"/>
                <a:cs typeface="Calibri"/>
                <a:sym typeface="Calibri"/>
              </a:rPr>
              <a:t>Associated partners</a:t>
            </a:r>
          </a:p>
        </p:txBody>
      </p:sp>
    </p:spTree>
    <p:extLst>
      <p:ext uri="{BB962C8B-B14F-4D97-AF65-F5344CB8AC3E}">
        <p14:creationId xmlns:p14="http://schemas.microsoft.com/office/powerpoint/2010/main" val="2806447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Shape 119"/>
          <p:cNvSpPr txBox="1">
            <a:spLocks noGrp="1"/>
          </p:cNvSpPr>
          <p:nvPr>
            <p:ph type="title"/>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p>
            <a:pPr algn="ctr"/>
            <a:r>
              <a:rPr lang="en-US" sz="3200" dirty="0" err="1" smtClean="0"/>
              <a:t>ProInCa</a:t>
            </a:r>
            <a:r>
              <a:rPr lang="en-US" sz="3200" dirty="0" smtClean="0"/>
              <a:t> structure</a:t>
            </a:r>
            <a:endParaRPr sz="3200" b="1" i="0" u="none" strike="noStrike" cap="none" dirty="0">
              <a:solidFill>
                <a:srgbClr val="01588E"/>
              </a:solidFill>
              <a:latin typeface="Calibri"/>
              <a:ea typeface="Calibri"/>
              <a:cs typeface="Calibri"/>
              <a:sym typeface="Calibri"/>
            </a:endParaRPr>
          </a:p>
        </p:txBody>
      </p:sp>
      <p:pic>
        <p:nvPicPr>
          <p:cNvPr id="16" name="Picture 2"/>
          <p:cNvPicPr>
            <a:picLocks noChangeAspect="1"/>
          </p:cNvPicPr>
          <p:nvPr/>
        </p:nvPicPr>
        <p:blipFill>
          <a:blip r:embed="rId3"/>
          <a:stretch>
            <a:fillRect/>
          </a:stretch>
        </p:blipFill>
        <p:spPr>
          <a:xfrm>
            <a:off x="1897992" y="1200150"/>
            <a:ext cx="9198909" cy="4997355"/>
          </a:xfrm>
          <a:prstGeom prst="rect">
            <a:avLst/>
          </a:prstGeom>
        </p:spPr>
      </p:pic>
    </p:spTree>
    <p:extLst>
      <p:ext uri="{BB962C8B-B14F-4D97-AF65-F5344CB8AC3E}">
        <p14:creationId xmlns:p14="http://schemas.microsoft.com/office/powerpoint/2010/main" val="132697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Shape 119"/>
          <p:cNvSpPr txBox="1">
            <a:spLocks noGrp="1"/>
          </p:cNvSpPr>
          <p:nvPr>
            <p:ph type="title"/>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p>
            <a:pPr algn="ctr"/>
            <a:r>
              <a:rPr lang="ru-RU" sz="2600" dirty="0" err="1"/>
              <a:t>Kick-off</a:t>
            </a:r>
            <a:r>
              <a:rPr lang="ru-RU" sz="2600" dirty="0"/>
              <a:t> </a:t>
            </a:r>
            <a:r>
              <a:rPr lang="en-US" sz="2600" dirty="0" smtClean="0"/>
              <a:t>meeting</a:t>
            </a:r>
            <a:r>
              <a:rPr lang="ru-RU" sz="2600" dirty="0" smtClean="0"/>
              <a:t> </a:t>
            </a:r>
            <a:r>
              <a:rPr lang="en-US" sz="2600" dirty="0" smtClean="0"/>
              <a:t>in Astana</a:t>
            </a:r>
            <a:r>
              <a:rPr lang="ru-RU" sz="2600" dirty="0" smtClean="0"/>
              <a:t>, </a:t>
            </a:r>
            <a:r>
              <a:rPr lang="en-US" sz="2600" dirty="0"/>
              <a:t>Kazakhstan</a:t>
            </a:r>
            <a:endParaRPr sz="2600" b="1" i="0" u="none" strike="noStrike" cap="none" dirty="0">
              <a:solidFill>
                <a:srgbClr val="01588E"/>
              </a:solidFill>
              <a:sym typeface="Calibri"/>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73" y="1692675"/>
            <a:ext cx="4800001" cy="2700000"/>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1562173" y="4774663"/>
            <a:ext cx="10013951" cy="1631216"/>
          </a:xfrm>
          <a:prstGeom prst="rect">
            <a:avLst/>
          </a:prstGeom>
        </p:spPr>
        <p:txBody>
          <a:bodyPr wrap="square">
            <a:spAutoFit/>
          </a:bodyPr>
          <a:lstStyle/>
          <a:p>
            <a:pPr algn="ctr"/>
            <a:r>
              <a:rPr lang="en-US" sz="2000" b="1" dirty="0" smtClean="0">
                <a:latin typeface="Calibri" panose="020F0502020204030204" pitchFamily="34" charset="0"/>
                <a:ea typeface="Calibri" panose="020F0502020204030204" pitchFamily="34" charset="0"/>
                <a:cs typeface="Arial" panose="020B0604020202020204" pitchFamily="34" charset="0"/>
              </a:rPr>
              <a:t>December 7-9</a:t>
            </a:r>
            <a:r>
              <a:rPr lang="en-US" sz="2000" b="1" dirty="0">
                <a:latin typeface="Calibri" panose="020F0502020204030204" pitchFamily="34" charset="0"/>
                <a:ea typeface="Calibri" panose="020F0502020204030204" pitchFamily="34" charset="0"/>
                <a:cs typeface="Arial" panose="020B0604020202020204" pitchFamily="34" charset="0"/>
              </a:rPr>
              <a:t>, 2017 in Astana </a:t>
            </a:r>
            <a:r>
              <a:rPr lang="en-US" sz="2000" b="1" dirty="0" smtClean="0">
                <a:latin typeface="Calibri" panose="020F0502020204030204" pitchFamily="34" charset="0"/>
                <a:ea typeface="Calibri" panose="020F0502020204030204" pitchFamily="34" charset="0"/>
                <a:cs typeface="Arial" panose="020B0604020202020204" pitchFamily="34" charset="0"/>
              </a:rPr>
              <a:t>at </a:t>
            </a:r>
            <a:r>
              <a:rPr lang="en-US" sz="2000" b="1" dirty="0" err="1">
                <a:latin typeface="Calibri" panose="020F0502020204030204" pitchFamily="34" charset="0"/>
                <a:ea typeface="Calibri" panose="020F0502020204030204" pitchFamily="34" charset="0"/>
                <a:cs typeface="Arial" panose="020B0604020202020204" pitchFamily="34" charset="0"/>
              </a:rPr>
              <a:t>Nazarbayev</a:t>
            </a:r>
            <a:r>
              <a:rPr lang="en-US" sz="2000" b="1" dirty="0">
                <a:latin typeface="Calibri" panose="020F0502020204030204" pitchFamily="34" charset="0"/>
                <a:ea typeface="Calibri" panose="020F0502020204030204" pitchFamily="34" charset="0"/>
                <a:cs typeface="Arial" panose="020B0604020202020204" pitchFamily="34" charset="0"/>
              </a:rPr>
              <a:t> University </a:t>
            </a:r>
            <a:r>
              <a:rPr lang="en-US" sz="2000" b="1" dirty="0" smtClean="0">
                <a:latin typeface="Calibri" panose="020F0502020204030204" pitchFamily="34" charset="0"/>
                <a:ea typeface="Calibri" panose="020F0502020204030204" pitchFamily="34" charset="0"/>
                <a:cs typeface="Arial" panose="020B0604020202020204" pitchFamily="34" charset="0"/>
              </a:rPr>
              <a:t>there </a:t>
            </a:r>
            <a:r>
              <a:rPr lang="en-US" sz="2000" b="1" dirty="0">
                <a:latin typeface="Calibri" panose="020F0502020204030204" pitchFamily="34" charset="0"/>
                <a:ea typeface="Calibri" panose="020F0502020204030204" pitchFamily="34" charset="0"/>
                <a:cs typeface="Arial" panose="020B0604020202020204" pitchFamily="34" charset="0"/>
              </a:rPr>
              <a:t>was </a:t>
            </a:r>
            <a:r>
              <a:rPr lang="en-US" sz="2000" b="1" dirty="0" smtClean="0">
                <a:latin typeface="Calibri" panose="020F0502020204030204" pitchFamily="34" charset="0"/>
                <a:ea typeface="Calibri" panose="020F0502020204030204" pitchFamily="34" charset="0"/>
                <a:cs typeface="Arial" panose="020B0604020202020204" pitchFamily="34" charset="0"/>
              </a:rPr>
              <a:t>conducted</a:t>
            </a:r>
          </a:p>
          <a:p>
            <a:pPr algn="ctr"/>
            <a:r>
              <a:rPr lang="en-US" sz="2000" b="1" dirty="0" smtClean="0">
                <a:latin typeface="Calibri" panose="020F0502020204030204" pitchFamily="34" charset="0"/>
                <a:ea typeface="Calibri" panose="020F0502020204030204" pitchFamily="34" charset="0"/>
                <a:cs typeface="Arial" panose="020B0604020202020204" pitchFamily="34" charset="0"/>
              </a:rPr>
              <a:t>the </a:t>
            </a:r>
            <a:r>
              <a:rPr lang="en-US" sz="2000" b="1" dirty="0">
                <a:latin typeface="Calibri" panose="020F0502020204030204" pitchFamily="34" charset="0"/>
                <a:ea typeface="Calibri" panose="020F0502020204030204" pitchFamily="34" charset="0"/>
                <a:cs typeface="Arial" panose="020B0604020202020204" pitchFamily="34" charset="0"/>
              </a:rPr>
              <a:t>first Kick-off</a:t>
            </a:r>
            <a:r>
              <a:rPr lang="ru-RU" sz="2000" b="1" dirty="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meeting for </a:t>
            </a:r>
            <a:r>
              <a:rPr lang="en-US" sz="2000" b="1" dirty="0" smtClean="0">
                <a:latin typeface="Calibri" panose="020F0502020204030204" pitchFamily="34" charset="0"/>
                <a:ea typeface="Calibri" panose="020F0502020204030204" pitchFamily="34" charset="0"/>
                <a:cs typeface="Arial" panose="020B0604020202020204" pitchFamily="34" charset="0"/>
              </a:rPr>
              <a:t>project </a:t>
            </a:r>
            <a:r>
              <a:rPr lang="en-US" sz="2000" b="1" dirty="0">
                <a:latin typeface="Calibri" panose="020F0502020204030204" pitchFamily="34" charset="0"/>
                <a:ea typeface="Calibri" panose="020F0502020204030204" pitchFamily="34" charset="0"/>
                <a:cs typeface="Arial" panose="020B0604020202020204" pitchFamily="34" charset="0"/>
              </a:rPr>
              <a:t>participants and associated </a:t>
            </a:r>
            <a:r>
              <a:rPr lang="en-US" sz="2000" b="1" dirty="0" smtClean="0">
                <a:latin typeface="Calibri" panose="020F0502020204030204" pitchFamily="34" charset="0"/>
                <a:ea typeface="Calibri" panose="020F0502020204030204" pitchFamily="34" charset="0"/>
                <a:cs typeface="Arial" panose="020B0604020202020204" pitchFamily="34" charset="0"/>
              </a:rPr>
              <a:t>partners.</a:t>
            </a:r>
          </a:p>
          <a:p>
            <a:pPr algn="ct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r>
              <a:rPr lang="en-US" sz="2000" dirty="0">
                <a:latin typeface="Calibri" panose="020F0502020204030204" pitchFamily="34" charset="0"/>
                <a:ea typeface="Calibri" panose="020F0502020204030204" pitchFamily="34" charset="0"/>
                <a:cs typeface="Arial" panose="020B0604020202020204" pitchFamily="34" charset="0"/>
              </a:rPr>
              <a:t>The main goal of the meeting </a:t>
            </a:r>
            <a:r>
              <a:rPr lang="en-US" sz="2000" dirty="0" smtClean="0">
                <a:latin typeface="Calibri" panose="020F0502020204030204" pitchFamily="34" charset="0"/>
                <a:ea typeface="Calibri" panose="020F0502020204030204" pitchFamily="34" charset="0"/>
                <a:cs typeface="Arial" panose="020B0604020202020204" pitchFamily="34" charset="0"/>
              </a:rPr>
              <a:t>– to network</a:t>
            </a:r>
          </a:p>
          <a:p>
            <a:pPr algn="ctr"/>
            <a:r>
              <a:rPr lang="en-US" sz="2000" dirty="0" smtClean="0">
                <a:latin typeface="Calibri" panose="020F0502020204030204" pitchFamily="34" charset="0"/>
                <a:ea typeface="Calibri" panose="020F0502020204030204" pitchFamily="34" charset="0"/>
                <a:cs typeface="Arial" panose="020B0604020202020204" pitchFamily="34" charset="0"/>
              </a:rPr>
              <a:t>and write </a:t>
            </a:r>
            <a:r>
              <a:rPr lang="en-US" sz="2000" dirty="0">
                <a:latin typeface="Calibri" panose="020F0502020204030204" pitchFamily="34" charset="0"/>
                <a:ea typeface="Calibri" panose="020F0502020204030204" pitchFamily="34" charset="0"/>
                <a:cs typeface="Arial" panose="020B0604020202020204" pitchFamily="34" charset="0"/>
              </a:rPr>
              <a:t>down the concrete </a:t>
            </a:r>
            <a:r>
              <a:rPr lang="en-US" sz="2000" dirty="0" smtClean="0">
                <a:latin typeface="Calibri" panose="020F0502020204030204" pitchFamily="34" charset="0"/>
                <a:ea typeface="Calibri" panose="020F0502020204030204" pitchFamily="34" charset="0"/>
                <a:cs typeface="Arial" panose="020B0604020202020204" pitchFamily="34" charset="0"/>
              </a:rPr>
              <a:t>steps for </a:t>
            </a:r>
            <a:r>
              <a:rPr lang="en-US" sz="2000" dirty="0">
                <a:latin typeface="Calibri" panose="020F0502020204030204" pitchFamily="34" charset="0"/>
                <a:ea typeface="Calibri" panose="020F0502020204030204" pitchFamily="34" charset="0"/>
                <a:cs typeface="Arial" panose="020B0604020202020204" pitchFamily="34" charset="0"/>
              </a:rPr>
              <a:t>the development of future work.</a:t>
            </a:r>
            <a:endParaRPr lang="ru-RU" sz="2000" dirty="0">
              <a:latin typeface="Calibri" panose="020F0502020204030204" pitchFamily="34" charset="0"/>
              <a:ea typeface="Calibri" panose="020F0502020204030204" pitchFamily="34" charset="0"/>
              <a:cs typeface="Arial" panose="020B0604020202020204" pitchFamily="34"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776124" y="1692675"/>
            <a:ext cx="4800000" cy="27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1670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Shape 119"/>
          <p:cNvSpPr txBox="1">
            <a:spLocks noGrp="1"/>
          </p:cNvSpPr>
          <p:nvPr>
            <p:ph type="title"/>
          </p:nvPr>
        </p:nvSpPr>
        <p:spPr>
          <a:xfrm>
            <a:off x="3600450" y="304801"/>
            <a:ext cx="6709410" cy="624888"/>
          </a:xfrm>
          <a:prstGeom prst="rect">
            <a:avLst/>
          </a:prstGeom>
          <a:noFill/>
          <a:ln>
            <a:noFill/>
          </a:ln>
        </p:spPr>
        <p:txBody>
          <a:bodyPr spcFirstLastPara="1" wrap="square" lIns="91425" tIns="91425" rIns="91425" bIns="91425" anchor="ctr" anchorCtr="0">
            <a:noAutofit/>
          </a:bodyPr>
          <a:lstStyle/>
          <a:p>
            <a:pPr algn="ctr"/>
            <a:r>
              <a:rPr lang="en-US" sz="3200" dirty="0" smtClean="0"/>
              <a:t>WP </a:t>
            </a:r>
            <a:r>
              <a:rPr lang="ru-RU" sz="3200" dirty="0" smtClean="0"/>
              <a:t>2.1. </a:t>
            </a:r>
            <a:r>
              <a:rPr lang="en-US" sz="3200" dirty="0" smtClean="0"/>
              <a:t>Center for Nursing Excellence</a:t>
            </a:r>
            <a:endParaRPr sz="3200" b="1" i="0" u="none" strike="noStrike" cap="none" dirty="0">
              <a:solidFill>
                <a:srgbClr val="01588E"/>
              </a:solidFill>
              <a:latin typeface="Calibri"/>
              <a:ea typeface="Calibri"/>
              <a:cs typeface="Calibri"/>
              <a:sym typeface="Calibri"/>
            </a:endParaRPr>
          </a:p>
        </p:txBody>
      </p:sp>
      <p:sp>
        <p:nvSpPr>
          <p:cNvPr id="2" name="Прямоугольник 1"/>
          <p:cNvSpPr/>
          <p:nvPr/>
        </p:nvSpPr>
        <p:spPr>
          <a:xfrm>
            <a:off x="1079500" y="1256268"/>
            <a:ext cx="10706100" cy="5324535"/>
          </a:xfrm>
          <a:prstGeom prst="rect">
            <a:avLst/>
          </a:prstGeom>
        </p:spPr>
        <p:txBody>
          <a:bodyPr wrap="square">
            <a:spAutoFit/>
          </a:bodyPr>
          <a:lstStyle/>
          <a:p>
            <a:pPr algn="just" fontAlgn="base">
              <a:spcBef>
                <a:spcPts val="1200"/>
              </a:spcBef>
            </a:pP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Objective</a:t>
            </a:r>
            <a:r>
              <a:rPr lang="ru-RU" sz="20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Creation of the structure </a:t>
            </a:r>
            <a:r>
              <a:rPr lang="en-US" sz="2000" b="1" dirty="0">
                <a:latin typeface="Calibri" panose="020F0502020204030204" pitchFamily="34" charset="0"/>
                <a:ea typeface="Times New Roman" panose="02020603050405020304" pitchFamily="18" charset="0"/>
                <a:cs typeface="Times New Roman" panose="02020603050405020304" pitchFamily="18" charset="0"/>
              </a:rPr>
              <a:t>that accumulate, develop and disseminate the best international and domestic experience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based on evidences in </a:t>
            </a:r>
            <a:r>
              <a:rPr lang="en-US" sz="2000" b="1" dirty="0">
                <a:latin typeface="Calibri" panose="020F0502020204030204" pitchFamily="34" charset="0"/>
                <a:ea typeface="Times New Roman" panose="02020603050405020304" pitchFamily="18" charset="0"/>
                <a:cs typeface="Times New Roman" panose="02020603050405020304" pitchFamily="18" charset="0"/>
              </a:rPr>
              <a:t>the field of nursing education, science and practice</a:t>
            </a:r>
            <a:endParaRPr lang="en-US" sz="2000" b="1"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fontAlgn="base">
              <a:spcBef>
                <a:spcPts val="1200"/>
              </a:spcBef>
              <a:buFont typeface="Arial" panose="020B0604020202020204" pitchFamily="34" charset="0"/>
              <a:buChar char="•"/>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development </a:t>
            </a:r>
            <a:r>
              <a:rPr lang="en-US" sz="2000" dirty="0">
                <a:latin typeface="Calibri" panose="020F0502020204030204" pitchFamily="34" charset="0"/>
                <a:ea typeface="Times New Roman" panose="02020603050405020304" pitchFamily="18" charset="0"/>
                <a:cs typeface="Times New Roman" panose="02020603050405020304" pitchFamily="18" charset="0"/>
              </a:rPr>
              <a:t>of mechanisms for collaboration and knowledge sharing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between </a:t>
            </a:r>
            <a:r>
              <a:rPr lang="en-US" sz="2000" dirty="0">
                <a:latin typeface="Calibri" panose="020F0502020204030204" pitchFamily="34" charset="0"/>
                <a:ea typeface="Times New Roman" panose="02020603050405020304" pitchFamily="18" charset="0"/>
                <a:cs typeface="Times New Roman" panose="02020603050405020304" pitchFamily="18" charset="0"/>
              </a:rPr>
              <a:t>academic national and international nursing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communities </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universities and other institutions</a:t>
            </a:r>
            <a:r>
              <a:rPr lang="en-US" sz="2000" dirty="0">
                <a:latin typeface="Calibri" panose="020F0502020204030204" pitchFamily="34" charset="0"/>
                <a:ea typeface="Times New Roman" panose="02020603050405020304" pitchFamily="18" charset="0"/>
                <a:cs typeface="Times New Roman" panose="02020603050405020304" pitchFamily="18" charset="0"/>
              </a:rPr>
              <a:t>) and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society</a:t>
            </a:r>
          </a:p>
          <a:p>
            <a:pPr marL="342900" indent="-342900" algn="just" fontAlgn="base">
              <a:spcBef>
                <a:spcPts val="1200"/>
              </a:spcBef>
              <a:buFont typeface="Arial" panose="020B0604020202020204" pitchFamily="34" charset="0"/>
              <a:buChar char="•"/>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creation </a:t>
            </a:r>
            <a:r>
              <a:rPr lang="en-US" sz="2000" dirty="0">
                <a:latin typeface="Calibri" panose="020F0502020204030204" pitchFamily="34" charset="0"/>
                <a:ea typeface="Times New Roman" panose="02020603050405020304" pitchFamily="18" charset="0"/>
                <a:cs typeface="Times New Roman" panose="02020603050405020304" pitchFamily="18" charset="0"/>
              </a:rPr>
              <a:t>of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e-platform, national </a:t>
            </a:r>
            <a:r>
              <a:rPr lang="en-US" sz="2000" dirty="0">
                <a:latin typeface="Calibri" panose="020F0502020204030204" pitchFamily="34" charset="0"/>
                <a:ea typeface="Times New Roman" panose="02020603050405020304" pitchFamily="18" charset="0"/>
                <a:cs typeface="Times New Roman" panose="02020603050405020304" pitchFamily="18" charset="0"/>
              </a:rPr>
              <a:t>and international networks and working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groups</a:t>
            </a:r>
          </a:p>
          <a:p>
            <a:pPr marL="342900" indent="-342900" algn="just" fontAlgn="base">
              <a:spcBef>
                <a:spcPts val="120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development of cooperation between partners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within “research-education-practice”</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fontAlgn="base">
              <a:spcBef>
                <a:spcPts val="1200"/>
              </a:spcBef>
              <a:buFont typeface="Arial" panose="020B0604020202020204" pitchFamily="34" charset="0"/>
              <a:buChar char="•"/>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creation of infrastructure for </a:t>
            </a:r>
            <a:r>
              <a:rPr lang="en-US" sz="2000" dirty="0">
                <a:latin typeface="Calibri" panose="020F0502020204030204" pitchFamily="34" charset="0"/>
                <a:ea typeface="Times New Roman" panose="02020603050405020304" pitchFamily="18" charset="0"/>
                <a:cs typeface="Times New Roman" panose="02020603050405020304" pitchFamily="18" charset="0"/>
              </a:rPr>
              <a:t>capacity building and quality of nursing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research</a:t>
            </a:r>
          </a:p>
          <a:p>
            <a:pPr marL="342900" indent="-342900" algn="just" fontAlgn="base">
              <a:spcBef>
                <a:spcPts val="1200"/>
              </a:spcBef>
              <a:buFont typeface="Arial" panose="020B0604020202020204" pitchFamily="34" charset="0"/>
              <a:buChar char="•"/>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creation the basics </a:t>
            </a:r>
            <a:r>
              <a:rPr lang="en-US" sz="2000" dirty="0">
                <a:latin typeface="Calibri" panose="020F0502020204030204" pitchFamily="34" charset="0"/>
                <a:ea typeface="Times New Roman" panose="02020603050405020304" pitchFamily="18" charset="0"/>
                <a:cs typeface="Times New Roman" panose="02020603050405020304" pitchFamily="18" charset="0"/>
              </a:rPr>
              <a:t>for transferring research results to the educational process and practice</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spcBef>
                <a:spcPts val="1200"/>
              </a:spcBef>
            </a:pP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In order to realize the </a:t>
            </a:r>
            <a:r>
              <a:rPr lang="en-US" sz="2000" i="1" dirty="0">
                <a:latin typeface="Calibri" panose="020F0502020204030204" pitchFamily="34" charset="0"/>
                <a:ea typeface="Times New Roman" panose="02020603050405020304" pitchFamily="18" charset="0"/>
                <a:cs typeface="Times New Roman" panose="02020603050405020304" pitchFamily="18" charset="0"/>
              </a:rPr>
              <a:t>objectives of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WP </a:t>
            </a:r>
            <a:r>
              <a:rPr lang="en-US" sz="2000" i="1" dirty="0">
                <a:latin typeface="Calibri" panose="020F0502020204030204" pitchFamily="34" charset="0"/>
                <a:ea typeface="Times New Roman" panose="02020603050405020304" pitchFamily="18" charset="0"/>
                <a:cs typeface="Times New Roman" panose="02020603050405020304" pitchFamily="18" charset="0"/>
              </a:rPr>
              <a:t>2.1.,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there were conducted a </a:t>
            </a:r>
            <a:r>
              <a:rPr lang="en-US" sz="2000" i="1" dirty="0">
                <a:latin typeface="Calibri" panose="020F0502020204030204" pitchFamily="34" charset="0"/>
                <a:ea typeface="Times New Roman" panose="02020603050405020304" pitchFamily="18" charset="0"/>
                <a:cs typeface="Times New Roman" panose="02020603050405020304" pitchFamily="18" charset="0"/>
              </a:rPr>
              <a:t>literature review,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the </a:t>
            </a:r>
            <a:r>
              <a:rPr lang="en-US" sz="2000" i="1" dirty="0">
                <a:latin typeface="Calibri" panose="020F0502020204030204" pitchFamily="34" charset="0"/>
                <a:ea typeface="Times New Roman" panose="02020603050405020304" pitchFamily="18" charset="0"/>
                <a:cs typeface="Times New Roman" panose="02020603050405020304" pitchFamily="18" charset="0"/>
              </a:rPr>
              <a:t>best world practices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on “Center </a:t>
            </a:r>
            <a:r>
              <a:rPr lang="en-US" sz="2000" i="1" dirty="0">
                <a:latin typeface="Calibri" panose="020F0502020204030204" pitchFamily="34" charset="0"/>
                <a:ea typeface="Times New Roman" panose="02020603050405020304" pitchFamily="18" charset="0"/>
                <a:cs typeface="Times New Roman" panose="02020603050405020304" pitchFamily="18" charset="0"/>
              </a:rPr>
              <a:t>of Excellence in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Nursing” </a:t>
            </a:r>
            <a:r>
              <a:rPr lang="en-US" sz="2000" i="1" dirty="0">
                <a:latin typeface="Calibri" panose="020F0502020204030204" pitchFamily="34" charset="0"/>
                <a:ea typeface="Times New Roman" panose="02020603050405020304" pitchFamily="18" charset="0"/>
                <a:cs typeface="Times New Roman" panose="02020603050405020304" pitchFamily="18" charset="0"/>
              </a:rPr>
              <a:t>have been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studied and NGO </a:t>
            </a:r>
            <a:r>
              <a:rPr lang="en-US" sz="2000" i="1" dirty="0">
                <a:latin typeface="Calibri" panose="020F0502020204030204" pitchFamily="34" charset="0"/>
                <a:ea typeface="Times New Roman" panose="02020603050405020304" pitchFamily="18" charset="0"/>
                <a:cs typeface="Times New Roman" panose="02020603050405020304" pitchFamily="18" charset="0"/>
              </a:rPr>
              <a:t>activity in the field of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nursing have been analyzed. The </a:t>
            </a:r>
            <a:r>
              <a:rPr lang="en-US" sz="2000" i="1" dirty="0">
                <a:latin typeface="Calibri" panose="020F0502020204030204" pitchFamily="34" charset="0"/>
                <a:ea typeface="Times New Roman" panose="02020603050405020304" pitchFamily="18" charset="0"/>
                <a:cs typeface="Times New Roman" panose="02020603050405020304" pitchFamily="18" charset="0"/>
              </a:rPr>
              <a:t>mission, goals and objectives of the Center for </a:t>
            </a:r>
            <a:r>
              <a:rPr lang="en-US" sz="2000" i="1" dirty="0" smtClean="0">
                <a:latin typeface="Calibri" panose="020F0502020204030204" pitchFamily="34" charset="0"/>
                <a:ea typeface="Times New Roman" panose="02020603050405020304" pitchFamily="18" charset="0"/>
                <a:cs typeface="Times New Roman" panose="02020603050405020304" pitchFamily="18" charset="0"/>
              </a:rPr>
              <a:t>Nursing Excellence in </a:t>
            </a:r>
            <a:r>
              <a:rPr lang="en-US" sz="2000" i="1" dirty="0">
                <a:latin typeface="Calibri" panose="020F0502020204030204" pitchFamily="34" charset="0"/>
                <a:ea typeface="Times New Roman" panose="02020603050405020304" pitchFamily="18" charset="0"/>
                <a:cs typeface="Times New Roman" panose="02020603050405020304" pitchFamily="18" charset="0"/>
              </a:rPr>
              <a:t>the Republic of Kazakhstan have been determined. The design of the future e-platform of the Kazakhstan Center was discussed.</a:t>
            </a:r>
            <a:endParaRPr lang="ru-RU" sz="2000" i="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47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8992" y="904288"/>
            <a:ext cx="10682478" cy="5765029"/>
          </a:xfrm>
        </p:spPr>
        <p:txBody>
          <a:bodyPr/>
          <a:lstStyle/>
          <a:p>
            <a:pPr marL="50800" indent="0" algn="just">
              <a:buNone/>
            </a:pPr>
            <a:r>
              <a:rPr lang="en-US" sz="1800" dirty="0"/>
              <a:t>In accordance with </a:t>
            </a:r>
            <a:r>
              <a:rPr lang="en-US" sz="1800" dirty="0" smtClean="0"/>
              <a:t>the best </a:t>
            </a:r>
            <a:r>
              <a:rPr lang="en-US" sz="1800" dirty="0"/>
              <a:t>international practice, the </a:t>
            </a:r>
            <a:r>
              <a:rPr lang="en-US" sz="1800" b="1" dirty="0">
                <a:solidFill>
                  <a:srgbClr val="01588E"/>
                </a:solidFill>
              </a:rPr>
              <a:t>Center for Nursing Excellence (CNE)</a:t>
            </a:r>
            <a:r>
              <a:rPr lang="en-US" sz="1800" dirty="0"/>
              <a:t> will be established.</a:t>
            </a:r>
          </a:p>
          <a:p>
            <a:pPr marL="50800" indent="0" algn="just">
              <a:buNone/>
            </a:pPr>
            <a:endParaRPr lang="ru-RU" sz="1800" b="1" dirty="0">
              <a:solidFill>
                <a:srgbClr val="01588E"/>
              </a:solidFill>
            </a:endParaRPr>
          </a:p>
          <a:p>
            <a:pPr marL="50800" indent="0" algn="just">
              <a:buNone/>
            </a:pPr>
            <a:endParaRPr lang="ru-RU" sz="1800" dirty="0"/>
          </a:p>
          <a:p>
            <a:pPr marL="50800" indent="0" algn="just">
              <a:buNone/>
            </a:pPr>
            <a:endParaRPr lang="ru-RU" sz="1800" dirty="0" smtClean="0"/>
          </a:p>
          <a:p>
            <a:pPr marL="50800" indent="0" algn="just">
              <a:buNone/>
            </a:pPr>
            <a:endParaRPr lang="ru-RU" sz="1800" dirty="0"/>
          </a:p>
          <a:p>
            <a:pPr marL="50800" indent="0" algn="just">
              <a:buNone/>
            </a:pPr>
            <a:endParaRPr lang="ru-RU" sz="1600" i="1" dirty="0"/>
          </a:p>
        </p:txBody>
      </p:sp>
      <p:sp>
        <p:nvSpPr>
          <p:cNvPr id="5" name="Shape 119"/>
          <p:cNvSpPr txBox="1">
            <a:spLocks/>
          </p:cNvSpPr>
          <p:nvPr/>
        </p:nvSpPr>
        <p:spPr>
          <a:xfrm>
            <a:off x="2546350" y="106977"/>
            <a:ext cx="8782050" cy="5941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1588E"/>
              </a:buClr>
              <a:buSzPts val="4400"/>
              <a:buFont typeface="Calibri"/>
              <a:buNone/>
              <a:defRPr sz="4400" b="1" i="0" u="none" strike="noStrike" cap="none">
                <a:solidFill>
                  <a:srgbClr val="01588E"/>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pPr algn="ctr"/>
            <a:r>
              <a:rPr lang="en-US" sz="2400" dirty="0"/>
              <a:t>Center for Nursing Excellence</a:t>
            </a:r>
            <a:endParaRPr lang="ru-RU" sz="24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39" y="4093954"/>
            <a:ext cx="2904621" cy="2575363"/>
          </a:xfrm>
          <a:prstGeom prst="rect">
            <a:avLst/>
          </a:prstGeom>
        </p:spPr>
      </p:pic>
      <p:sp>
        <p:nvSpPr>
          <p:cNvPr id="2" name="TextBox 1"/>
          <p:cNvSpPr txBox="1"/>
          <p:nvPr/>
        </p:nvSpPr>
        <p:spPr>
          <a:xfrm>
            <a:off x="3983613" y="5381635"/>
            <a:ext cx="7878186" cy="738664"/>
          </a:xfrm>
          <a:prstGeom prst="rect">
            <a:avLst/>
          </a:prstGeom>
          <a:noFill/>
        </p:spPr>
        <p:txBody>
          <a:bodyPr wrap="square" rtlCol="0">
            <a:spAutoFit/>
          </a:bodyPr>
          <a:lstStyle/>
          <a:p>
            <a:pPr algn="just"/>
            <a:r>
              <a:rPr lang="en-US" b="1" dirty="0" smtClean="0"/>
              <a:t>The </a:t>
            </a:r>
            <a:r>
              <a:rPr lang="en-US" b="1" dirty="0"/>
              <a:t>mission of </a:t>
            </a:r>
            <a:r>
              <a:rPr lang="en-US" b="1" dirty="0" smtClean="0"/>
              <a:t>CNE </a:t>
            </a:r>
            <a:r>
              <a:rPr lang="en-US" dirty="0" smtClean="0"/>
              <a:t>is </a:t>
            </a:r>
            <a:r>
              <a:rPr lang="en-US" dirty="0"/>
              <a:t>to provide an environment to support outstanding evidence-based nursing practice, research, education, and leadership opportunities that promote excellence in professional nursing practice.</a:t>
            </a:r>
            <a:endParaRPr lang="ru-RU" dirty="0"/>
          </a:p>
        </p:txBody>
      </p:sp>
      <p:sp>
        <p:nvSpPr>
          <p:cNvPr id="8" name="Прямоугольник 7"/>
          <p:cNvSpPr/>
          <p:nvPr/>
        </p:nvSpPr>
        <p:spPr>
          <a:xfrm>
            <a:off x="3983613" y="4495205"/>
            <a:ext cx="7878187" cy="523220"/>
          </a:xfrm>
          <a:prstGeom prst="rect">
            <a:avLst/>
          </a:prstGeom>
        </p:spPr>
        <p:txBody>
          <a:bodyPr wrap="square">
            <a:spAutoFit/>
          </a:bodyPr>
          <a:lstStyle/>
          <a:p>
            <a:pPr algn="just"/>
            <a:r>
              <a:rPr lang="en-US" dirty="0" smtClean="0"/>
              <a:t>The </a:t>
            </a:r>
            <a:r>
              <a:rPr lang="en-US" dirty="0"/>
              <a:t>creation of the Center, which will </a:t>
            </a:r>
            <a:r>
              <a:rPr lang="en-US" dirty="0" smtClean="0"/>
              <a:t>combine practice</a:t>
            </a:r>
            <a:r>
              <a:rPr lang="en-US" dirty="0"/>
              <a:t>, research and education </a:t>
            </a:r>
            <a:r>
              <a:rPr lang="en-US" dirty="0" smtClean="0"/>
              <a:t>in nursing</a:t>
            </a:r>
            <a:r>
              <a:rPr lang="en-US" dirty="0"/>
              <a:t>, is innovative for Kazakhstan</a:t>
            </a:r>
            <a:endParaRPr lang="ru-RU" dirty="0"/>
          </a:p>
        </p:txBody>
      </p:sp>
      <p:graphicFrame>
        <p:nvGraphicFramePr>
          <p:cNvPr id="9" name="Схема 8"/>
          <p:cNvGraphicFramePr/>
          <p:nvPr>
            <p:extLst>
              <p:ext uri="{D42A27DB-BD31-4B8C-83A1-F6EECF244321}">
                <p14:modId xmlns:p14="http://schemas.microsoft.com/office/powerpoint/2010/main" val="3458195448"/>
              </p:ext>
            </p:extLst>
          </p:nvPr>
        </p:nvGraphicFramePr>
        <p:xfrm>
          <a:off x="1311270" y="904288"/>
          <a:ext cx="10554970" cy="3261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452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Shape 119"/>
          <p:cNvSpPr txBox="1">
            <a:spLocks noGrp="1"/>
          </p:cNvSpPr>
          <p:nvPr>
            <p:ph type="title"/>
          </p:nvPr>
        </p:nvSpPr>
        <p:spPr>
          <a:xfrm>
            <a:off x="3600450" y="310177"/>
            <a:ext cx="6709410" cy="594111"/>
          </a:xfrm>
          <a:prstGeom prst="rect">
            <a:avLst/>
          </a:prstGeom>
          <a:noFill/>
          <a:ln>
            <a:noFill/>
          </a:ln>
        </p:spPr>
        <p:txBody>
          <a:bodyPr spcFirstLastPara="1" wrap="square" lIns="91425" tIns="91425" rIns="91425" bIns="91425" anchor="ctr" anchorCtr="0">
            <a:noAutofit/>
          </a:bodyPr>
          <a:lstStyle/>
          <a:p>
            <a:pPr algn="ctr"/>
            <a:r>
              <a:rPr lang="en-US" sz="2600" dirty="0" smtClean="0"/>
              <a:t>Master class in Groningen, Netherlands</a:t>
            </a:r>
            <a:endParaRPr sz="2600" b="1" i="0" u="none" strike="noStrike" cap="none" dirty="0">
              <a:solidFill>
                <a:srgbClr val="01588E"/>
              </a:solidFill>
              <a:sym typeface="Calibri"/>
            </a:endParaRPr>
          </a:p>
        </p:txBody>
      </p:sp>
      <p:sp>
        <p:nvSpPr>
          <p:cNvPr id="6" name="Прямоугольник 5"/>
          <p:cNvSpPr/>
          <p:nvPr/>
        </p:nvSpPr>
        <p:spPr>
          <a:xfrm>
            <a:off x="1498673" y="4749263"/>
            <a:ext cx="10013951" cy="1723549"/>
          </a:xfrm>
          <a:prstGeom prst="rect">
            <a:avLst/>
          </a:prstGeom>
        </p:spPr>
        <p:txBody>
          <a:bodyPr wrap="square">
            <a:spAutoFit/>
          </a:bodyPr>
          <a:lstStyle/>
          <a:p>
            <a:pPr algn="ctr"/>
            <a:r>
              <a:rPr lang="en-US" sz="2000" b="1" dirty="0" smtClean="0">
                <a:latin typeface="Calibri" panose="020F0502020204030204" pitchFamily="34" charset="0"/>
                <a:ea typeface="Calibri" panose="020F0502020204030204" pitchFamily="34" charset="0"/>
                <a:cs typeface="Arial" panose="020B0604020202020204" pitchFamily="34" charset="0"/>
              </a:rPr>
              <a:t>From 16 to 20 April, 2018 </a:t>
            </a:r>
            <a:r>
              <a:rPr lang="en-US" sz="2000" b="1" dirty="0">
                <a:latin typeface="Calibri" panose="020F0502020204030204" pitchFamily="34" charset="0"/>
                <a:ea typeface="Calibri" panose="020F0502020204030204" pitchFamily="34" charset="0"/>
                <a:cs typeface="Arial" panose="020B0604020202020204" pitchFamily="34" charset="0"/>
              </a:rPr>
              <a:t>in </a:t>
            </a:r>
            <a:r>
              <a:rPr lang="en-US" sz="2000" b="1" dirty="0" smtClean="0">
                <a:latin typeface="Calibri" panose="020F0502020204030204" pitchFamily="34" charset="0"/>
                <a:ea typeface="Calibri" panose="020F0502020204030204" pitchFamily="34" charset="0"/>
                <a:cs typeface="Arial" panose="020B0604020202020204" pitchFamily="34" charset="0"/>
              </a:rPr>
              <a:t>Groningen at the </a:t>
            </a:r>
            <a:r>
              <a:rPr lang="en-US" sz="2000" b="1" dirty="0" err="1" smtClean="0">
                <a:latin typeface="Calibri" panose="020F0502020204030204" pitchFamily="34" charset="0"/>
                <a:ea typeface="Calibri" panose="020F0502020204030204" pitchFamily="34" charset="0"/>
                <a:cs typeface="Arial" panose="020B0604020202020204" pitchFamily="34" charset="0"/>
              </a:rPr>
              <a:t>Hanze</a:t>
            </a: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University of Applied </a:t>
            </a:r>
            <a:r>
              <a:rPr lang="en-US" sz="2000" b="1" dirty="0" smtClean="0">
                <a:latin typeface="Calibri" panose="020F0502020204030204" pitchFamily="34" charset="0"/>
                <a:ea typeface="Calibri" panose="020F0502020204030204" pitchFamily="34" charset="0"/>
                <a:cs typeface="Arial" panose="020B0604020202020204" pitchFamily="34" charset="0"/>
              </a:rPr>
              <a:t>Science</a:t>
            </a:r>
          </a:p>
          <a:p>
            <a:pPr algn="ctr"/>
            <a:r>
              <a:rPr lang="en-US" sz="2000" b="1" dirty="0" smtClean="0">
                <a:latin typeface="Calibri" panose="020F0502020204030204" pitchFamily="34" charset="0"/>
                <a:ea typeface="Calibri" panose="020F0502020204030204" pitchFamily="34" charset="0"/>
                <a:cs typeface="Arial" panose="020B0604020202020204" pitchFamily="34" charset="0"/>
              </a:rPr>
              <a:t>there </a:t>
            </a:r>
            <a:r>
              <a:rPr lang="en-US" sz="2000" b="1" dirty="0">
                <a:latin typeface="Calibri" panose="020F0502020204030204" pitchFamily="34" charset="0"/>
                <a:ea typeface="Calibri" panose="020F0502020204030204" pitchFamily="34" charset="0"/>
                <a:cs typeface="Arial" panose="020B0604020202020204" pitchFamily="34" charset="0"/>
              </a:rPr>
              <a:t>was </a:t>
            </a:r>
            <a:r>
              <a:rPr lang="en-US" sz="2000" b="1" dirty="0" smtClean="0">
                <a:latin typeface="Calibri" panose="020F0502020204030204" pitchFamily="34" charset="0"/>
                <a:ea typeface="Calibri" panose="020F0502020204030204" pitchFamily="34" charset="0"/>
                <a:cs typeface="Arial" panose="020B0604020202020204" pitchFamily="34" charset="0"/>
              </a:rPr>
              <a:t>conducted the </a:t>
            </a:r>
            <a:r>
              <a:rPr lang="en-US" sz="2000" b="1" dirty="0">
                <a:latin typeface="Calibri" panose="020F0502020204030204" pitchFamily="34" charset="0"/>
                <a:ea typeface="Calibri" panose="020F0502020204030204" pitchFamily="34" charset="0"/>
                <a:cs typeface="Arial" panose="020B0604020202020204" pitchFamily="34" charset="0"/>
              </a:rPr>
              <a:t>master class </a:t>
            </a:r>
            <a:r>
              <a:rPr lang="en-US" sz="2000" b="1" dirty="0" smtClean="0">
                <a:latin typeface="Calibri" panose="020F0502020204030204" pitchFamily="34" charset="0"/>
                <a:ea typeface="Calibri" panose="020F0502020204030204" pitchFamily="34" charset="0"/>
                <a:cs typeface="Arial" panose="020B0604020202020204" pitchFamily="34" charset="0"/>
              </a:rPr>
              <a:t>on creation of the Center for </a:t>
            </a:r>
            <a:r>
              <a:rPr lang="en-US" sz="2000" b="1" dirty="0">
                <a:latin typeface="Calibri" panose="020F0502020204030204" pitchFamily="34" charset="0"/>
                <a:ea typeface="Calibri" panose="020F0502020204030204" pitchFamily="34" charset="0"/>
                <a:cs typeface="Arial" panose="020B0604020202020204" pitchFamily="34" charset="0"/>
              </a:rPr>
              <a:t>Nursing </a:t>
            </a:r>
            <a:r>
              <a:rPr lang="en-US" sz="2000" b="1" dirty="0" smtClean="0">
                <a:latin typeface="Calibri" panose="020F0502020204030204" pitchFamily="34" charset="0"/>
                <a:ea typeface="Calibri" panose="020F0502020204030204" pitchFamily="34" charset="0"/>
                <a:cs typeface="Arial" panose="020B0604020202020204" pitchFamily="34" charset="0"/>
              </a:rPr>
              <a:t>Excellence.</a:t>
            </a:r>
          </a:p>
          <a:p>
            <a:pPr algn="ct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ctr"/>
            <a:endParaRPr lang="ru-RU" sz="600" b="1" dirty="0" smtClean="0">
              <a:latin typeface="Calibri" panose="020F0502020204030204" pitchFamily="34" charset="0"/>
              <a:ea typeface="Calibri" panose="020F0502020204030204" pitchFamily="34" charset="0"/>
              <a:cs typeface="Arial" panose="020B0604020202020204" pitchFamily="34" charset="0"/>
            </a:endParaRPr>
          </a:p>
          <a:p>
            <a:pPr algn="ctr"/>
            <a:r>
              <a:rPr lang="en-US" sz="2000" dirty="0">
                <a:latin typeface="Calibri" panose="020F0502020204030204" pitchFamily="34" charset="0"/>
                <a:ea typeface="Calibri" panose="020F0502020204030204" pitchFamily="34" charset="0"/>
                <a:cs typeface="Arial" panose="020B0604020202020204" pitchFamily="34" charset="0"/>
              </a:rPr>
              <a:t>The main goal of </a:t>
            </a:r>
            <a:r>
              <a:rPr lang="en-US" sz="2000" dirty="0" smtClean="0">
                <a:latin typeface="Calibri" panose="020F0502020204030204" pitchFamily="34" charset="0"/>
                <a:ea typeface="Calibri" panose="020F0502020204030204" pitchFamily="34" charset="0"/>
                <a:cs typeface="Arial" panose="020B0604020202020204" pitchFamily="34" charset="0"/>
              </a:rPr>
              <a:t>the master class </a:t>
            </a:r>
            <a:r>
              <a:rPr lang="kk-KZ" sz="2000" dirty="0" smtClean="0">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ial" panose="020B0604020202020204" pitchFamily="34" charset="0"/>
              </a:rPr>
              <a:t>to familiarize with the best </a:t>
            </a:r>
            <a:r>
              <a:rPr lang="en-US" sz="2000" dirty="0" smtClean="0">
                <a:latin typeface="Calibri" panose="020F0502020204030204" pitchFamily="34" charset="0"/>
                <a:ea typeface="Calibri" panose="020F0502020204030204" pitchFamily="34" charset="0"/>
                <a:cs typeface="Arial" panose="020B0604020202020204" pitchFamily="34" charset="0"/>
              </a:rPr>
              <a:t>practices in nursing for </a:t>
            </a:r>
            <a:r>
              <a:rPr lang="en-US" sz="2000" dirty="0">
                <a:latin typeface="Calibri" panose="020F0502020204030204" pitchFamily="34" charset="0"/>
                <a:ea typeface="Calibri" panose="020F0502020204030204" pitchFamily="34" charset="0"/>
                <a:cs typeface="Arial" panose="020B0604020202020204" pitchFamily="34" charset="0"/>
              </a:rPr>
              <a:t>further design and development of the Center for </a:t>
            </a:r>
            <a:r>
              <a:rPr lang="en-US" sz="2000" dirty="0" smtClean="0">
                <a:latin typeface="Calibri" panose="020F0502020204030204" pitchFamily="34" charset="0"/>
                <a:ea typeface="Calibri" panose="020F0502020204030204" pitchFamily="34" charset="0"/>
                <a:cs typeface="Arial" panose="020B0604020202020204" pitchFamily="34" charset="0"/>
              </a:rPr>
              <a:t>Nursing Excellence in </a:t>
            </a:r>
            <a:r>
              <a:rPr lang="en-US" sz="2000" dirty="0">
                <a:latin typeface="Calibri" panose="020F0502020204030204" pitchFamily="34" charset="0"/>
                <a:ea typeface="Calibri" panose="020F0502020204030204" pitchFamily="34" charset="0"/>
                <a:cs typeface="Arial" panose="020B0604020202020204" pitchFamily="34" charset="0"/>
              </a:rPr>
              <a:t>Kazakhstan</a:t>
            </a:r>
            <a:r>
              <a:rPr lang="en-US" sz="2000" dirty="0" smtClean="0">
                <a:latin typeface="Calibri" panose="020F0502020204030204" pitchFamily="34" charset="0"/>
                <a:ea typeface="Calibri" panose="020F0502020204030204" pitchFamily="34" charset="0"/>
                <a:cs typeface="Arial" panose="020B0604020202020204" pitchFamily="34" charset="0"/>
              </a:rPr>
              <a:t>.</a:t>
            </a:r>
            <a:endParaRPr lang="ru-RU" sz="2000" dirty="0">
              <a:latin typeface="Calibri" panose="020F0502020204030204" pitchFamily="34" charset="0"/>
              <a:ea typeface="Calibri" panose="020F0502020204030204" pitchFamily="34" charset="0"/>
              <a:cs typeface="Arial" panose="020B0604020202020204"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950" y="1157519"/>
            <a:ext cx="4451350" cy="33385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8126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1536</Words>
  <Application>Microsoft Office PowerPoint</Application>
  <PresentationFormat>Широкоэкранный</PresentationFormat>
  <Paragraphs>187</Paragraphs>
  <Slides>19</Slides>
  <Notes>15</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4" baseType="lpstr">
      <vt:lpstr>Arial</vt:lpstr>
      <vt:lpstr>Calibri</vt:lpstr>
      <vt:lpstr>Times New Roman</vt:lpstr>
      <vt:lpstr>Office-teema</vt:lpstr>
      <vt:lpstr>Acrobat Document</vt:lpstr>
      <vt:lpstr>Promoting the Innovation Capacity of Higher Education in Nursing during Health Services’ Transition – ProInCa </vt:lpstr>
      <vt:lpstr>Презентация PowerPoint</vt:lpstr>
      <vt:lpstr>ProInCa objectives</vt:lpstr>
      <vt:lpstr>ProInCa consortium</vt:lpstr>
      <vt:lpstr>ProInCa structure</vt:lpstr>
      <vt:lpstr>Kick-off meeting in Astana, Kazakhstan</vt:lpstr>
      <vt:lpstr>WP 2.1. Center for Nursing Excellence</vt:lpstr>
      <vt:lpstr>Презентация PowerPoint</vt:lpstr>
      <vt:lpstr>Master class in Groningen, Netherlands</vt:lpstr>
      <vt:lpstr>Презентация PowerPoint</vt:lpstr>
      <vt:lpstr>WP 2.2. Efficiency and quality by evidence based nursing</vt:lpstr>
      <vt:lpstr>WP 2.3. Establish HEI research program and networking in nursing </vt:lpstr>
      <vt:lpstr>WP 2.4. Modernization of nursing leadership</vt:lpstr>
      <vt:lpstr>Презентация PowerPoint</vt:lpstr>
      <vt:lpstr>Dissemination of results</vt:lpstr>
      <vt:lpstr>Презентация PowerPoint</vt:lpstr>
      <vt:lpstr>Презентация PowerPoint</vt:lpstr>
      <vt:lpstr>Thanks for your attention!</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CBHE 585811 ProInCa</dc:title>
  <dc:creator>Hassinen Merja</dc:creator>
  <cp:lastModifiedBy>UMC</cp:lastModifiedBy>
  <cp:revision>199</cp:revision>
  <cp:lastPrinted>2018-06-21T07:50:34Z</cp:lastPrinted>
  <dcterms:modified xsi:type="dcterms:W3CDTF">2018-06-23T06:44:33Z</dcterms:modified>
</cp:coreProperties>
</file>